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55"/>
  </p:notesMasterIdLst>
  <p:sldIdLst>
    <p:sldId id="256" r:id="rId2"/>
    <p:sldId id="306" r:id="rId3"/>
    <p:sldId id="307" r:id="rId4"/>
    <p:sldId id="279" r:id="rId5"/>
    <p:sldId id="308" r:id="rId6"/>
    <p:sldId id="309" r:id="rId7"/>
    <p:sldId id="310" r:id="rId8"/>
    <p:sldId id="311" r:id="rId9"/>
    <p:sldId id="312" r:id="rId10"/>
    <p:sldId id="328" r:id="rId11"/>
    <p:sldId id="313" r:id="rId12"/>
    <p:sldId id="314" r:id="rId13"/>
    <p:sldId id="329" r:id="rId14"/>
    <p:sldId id="327" r:id="rId15"/>
    <p:sldId id="315" r:id="rId16"/>
    <p:sldId id="336" r:id="rId17"/>
    <p:sldId id="324" r:id="rId18"/>
    <p:sldId id="325" r:id="rId19"/>
    <p:sldId id="326" r:id="rId20"/>
    <p:sldId id="333" r:id="rId21"/>
    <p:sldId id="337" r:id="rId22"/>
    <p:sldId id="323" r:id="rId23"/>
    <p:sldId id="316" r:id="rId24"/>
    <p:sldId id="317" r:id="rId25"/>
    <p:sldId id="318" r:id="rId26"/>
    <p:sldId id="319" r:id="rId27"/>
    <p:sldId id="320" r:id="rId28"/>
    <p:sldId id="321" r:id="rId29"/>
    <p:sldId id="322" r:id="rId30"/>
    <p:sldId id="334" r:id="rId31"/>
    <p:sldId id="338" r:id="rId32"/>
    <p:sldId id="330" r:id="rId33"/>
    <p:sldId id="332" r:id="rId34"/>
    <p:sldId id="331" r:id="rId35"/>
    <p:sldId id="335" r:id="rId36"/>
    <p:sldId id="339" r:id="rId37"/>
    <p:sldId id="261" r:id="rId38"/>
    <p:sldId id="265" r:id="rId39"/>
    <p:sldId id="263" r:id="rId40"/>
    <p:sldId id="264" r:id="rId41"/>
    <p:sldId id="267" r:id="rId42"/>
    <p:sldId id="268" r:id="rId43"/>
    <p:sldId id="278" r:id="rId44"/>
    <p:sldId id="272" r:id="rId45"/>
    <p:sldId id="305" r:id="rId46"/>
    <p:sldId id="282" r:id="rId47"/>
    <p:sldId id="271" r:id="rId48"/>
    <p:sldId id="298" r:id="rId49"/>
    <p:sldId id="285" r:id="rId50"/>
    <p:sldId id="286" r:id="rId51"/>
    <p:sldId id="287" r:id="rId52"/>
    <p:sldId id="283" r:id="rId53"/>
    <p:sldId id="284" r:id="rId54"/>
  </p:sldIdLst>
  <p:sldSz cx="9144000" cy="5143500" type="screen16x9"/>
  <p:notesSz cx="6858000" cy="9144000"/>
  <p:embeddedFontLst>
    <p:embeddedFont>
      <p:font typeface="Segoe UI Light" panose="020B0502040204020203" pitchFamily="34" charset="0"/>
      <p:regular r:id="rId56"/>
      <p:italic r:id="rId57"/>
    </p:embeddedFont>
    <p:embeddedFont>
      <p:font typeface="Segoe UI" panose="020B0502040204020203" pitchFamily="34" charset="0"/>
      <p:regular r:id="rId58"/>
      <p:bold r:id="rId59"/>
      <p:italic r:id="rId60"/>
      <p:boldItalic r:id="rId61"/>
    </p:embeddedFont>
    <p:embeddedFont>
      <p:font typeface="Special Elite" panose="020B0604020202020204" charset="0"/>
      <p:regular r:id="rId62"/>
    </p:embeddedFont>
    <p:embeddedFont>
      <p:font typeface="Open Sans" panose="020B0604020202020204" charset="0"/>
      <p:regular r:id="rId63"/>
      <p:bold r:id="rId64"/>
      <p:italic r:id="rId65"/>
      <p:boldItalic r:id="rId66"/>
    </p:embeddedFont>
    <p:embeddedFont>
      <p:font typeface="Segoe UI Semibold" panose="020B0702040204020203" pitchFamily="34" charset="0"/>
      <p:bold r:id="rId67"/>
      <p:boldItalic r:id="rId68"/>
    </p:embeddedFont>
    <p:embeddedFont>
      <p:font typeface="Calibri" panose="020F0502020204030204" pitchFamily="34" charset="0"/>
      <p:regular r:id="rId69"/>
      <p:bold r:id="rId70"/>
      <p:italic r:id="rId71"/>
      <p:boldItalic r:id="rId72"/>
    </p:embeddedFont>
    <p:embeddedFont>
      <p:font typeface="Segoe UI Semilight" panose="020B0402040204020203" pitchFamily="34" charset="0"/>
      <p:regular r:id="rId73"/>
      <p:italic r:id="rId74"/>
    </p:embeddedFont>
    <p:embeddedFont>
      <p:font typeface="Segoe UI Symbol" panose="020B0502040204020203" pitchFamily="34"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ción" id="{4DC079BE-F947-4810-A2B4-60A4A618C2E9}">
          <p14:sldIdLst>
            <p14:sldId id="256"/>
            <p14:sldId id="306"/>
            <p14:sldId id="307"/>
          </p14:sldIdLst>
        </p14:section>
        <p14:section name="La plataforma .NET" id="{1DA0C032-9183-4910-B052-11408646006C}">
          <p14:sldIdLst>
            <p14:sldId id="279"/>
            <p14:sldId id="308"/>
            <p14:sldId id="309"/>
            <p14:sldId id="310"/>
            <p14:sldId id="311"/>
            <p14:sldId id="312"/>
            <p14:sldId id="328"/>
            <p14:sldId id="313"/>
            <p14:sldId id="314"/>
            <p14:sldId id="329"/>
          </p14:sldIdLst>
        </p14:section>
        <p14:section name=".NET Core" id="{8BC5AED9-E819-4674-9EED-4AFB366D0A6C}">
          <p14:sldIdLst>
            <p14:sldId id="327"/>
            <p14:sldId id="315"/>
          </p14:sldIdLst>
        </p14:section>
        <p14:section name="ASP.NET Core" id="{539B6754-F32C-4D63-91AE-EF9A149D498D}">
          <p14:sldIdLst>
            <p14:sldId id="336"/>
            <p14:sldId id="324"/>
            <p14:sldId id="325"/>
            <p14:sldId id="326"/>
            <p14:sldId id="333"/>
          </p14:sldIdLst>
        </p14:section>
        <p14:section name="Xamarin" id="{5868B9AD-ACC1-46E1-B30B-BD6FBC74D180}">
          <p14:sldIdLst>
            <p14:sldId id="337"/>
            <p14:sldId id="323"/>
            <p14:sldId id="316"/>
            <p14:sldId id="317"/>
            <p14:sldId id="318"/>
            <p14:sldId id="319"/>
            <p14:sldId id="320"/>
            <p14:sldId id="321"/>
            <p14:sldId id="322"/>
            <p14:sldId id="334"/>
          </p14:sldIdLst>
        </p14:section>
        <p14:section name="UWP" id="{D8E9D492-C851-4E8D-9587-74CE21570646}">
          <p14:sldIdLst>
            <p14:sldId id="338"/>
            <p14:sldId id="330"/>
            <p14:sldId id="332"/>
            <p14:sldId id="331"/>
            <p14:sldId id="335"/>
          </p14:sldIdLst>
        </p14:section>
        <p14:section name="Hololens" id="{A20D3FA5-CD88-4F60-A19D-AD97E927310E}">
          <p14:sldIdLst>
            <p14:sldId id="339"/>
            <p14:sldId id="261"/>
            <p14:sldId id="265"/>
            <p14:sldId id="263"/>
            <p14:sldId id="264"/>
            <p14:sldId id="267"/>
            <p14:sldId id="268"/>
            <p14:sldId id="278"/>
            <p14:sldId id="272"/>
            <p14:sldId id="305"/>
            <p14:sldId id="282"/>
            <p14:sldId id="271"/>
            <p14:sldId id="298"/>
            <p14:sldId id="285"/>
            <p14:sldId id="286"/>
            <p14:sldId id="287"/>
          </p14:sldIdLst>
        </p14:section>
        <p14:section name="P&amp;R" id="{50B37C52-A41A-4F13-B746-7CF0E9F05971}">
          <p14:sldIdLst>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2"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dgm:t>
        <a:bodyPr/>
        <a:lstStyle/>
        <a:p>
          <a:endParaRPr lang="en-US" dirty="0"/>
        </a:p>
      </dgm:t>
    </dgm:pt>
    <dgm:pt modelId="{4031678B-DAA3-4014-BEDE-93CC4A4DE557}" type="parTrans" cxnId="{868FD789-A30F-4D17-ABF3-31D3F5B44788}">
      <dgm:prSet/>
      <dgm:spPr/>
      <dgm:t>
        <a:bodyPr/>
        <a:lstStyle/>
        <a:p>
          <a:endParaRPr lang="en-US"/>
        </a:p>
      </dgm:t>
    </dgm:pt>
    <dgm:pt modelId="{E41D74DC-4F96-4946-AF96-A1005EAEDD42}" type="sibTrans" cxnId="{868FD789-A30F-4D17-ABF3-31D3F5B44788}">
      <dgm:prSet/>
      <dgm:spPr/>
      <dgm:t>
        <a:bodyPr/>
        <a:lstStyle/>
        <a:p>
          <a:endParaRPr lang="en-US"/>
        </a:p>
      </dgm:t>
    </dgm:pt>
    <dgm:pt modelId="{CBC0E0F5-938D-46D3-A268-FB6EAAA84864}">
      <dgm:prSet phldrT="[Text]"/>
      <dgm:spPr/>
      <dgm:t>
        <a:bodyPr/>
        <a:lstStyle/>
        <a:p>
          <a:endParaRPr lang="en-US" dirty="0"/>
        </a:p>
      </dgm:t>
    </dgm:pt>
    <dgm:pt modelId="{3D03719B-8DDC-4540-9522-2850CEFF7DA7}" type="parTrans" cxnId="{10318B33-7CA2-4136-9187-2A9E9FDA398A}">
      <dgm:prSet/>
      <dgm:spPr/>
      <dgm:t>
        <a:bodyPr/>
        <a:lstStyle/>
        <a:p>
          <a:endParaRPr lang="en-US"/>
        </a:p>
      </dgm:t>
    </dgm:pt>
    <dgm:pt modelId="{212EE44B-5235-4DC7-83BA-40D9D357BF9F}" type="sibTrans" cxnId="{10318B33-7CA2-4136-9187-2A9E9FDA398A}">
      <dgm:prSet/>
      <dgm:spPr/>
      <dgm:t>
        <a:bodyPr/>
        <a:lstStyle/>
        <a:p>
          <a:endParaRPr lang="en-US"/>
        </a:p>
      </dgm:t>
    </dgm:pt>
    <dgm:pt modelId="{1332526E-A2A5-4ABF-83EE-856915AEA525}">
      <dgm:prSet phldrT="[Text]"/>
      <dgm:spPr/>
      <dgm:t>
        <a:bodyPr/>
        <a:lstStyle/>
        <a:p>
          <a:endParaRPr lang="en-US" dirty="0"/>
        </a:p>
      </dgm:t>
    </dgm:pt>
    <dgm:pt modelId="{4AAA8F84-E9F1-4E01-97B2-76A38B74138F}" type="parTrans" cxnId="{464CBD54-EE1D-4AF5-B8DB-F77DD1DA7556}">
      <dgm:prSet/>
      <dgm:spPr/>
      <dgm:t>
        <a:bodyPr/>
        <a:lstStyle/>
        <a:p>
          <a:endParaRPr lang="en-US"/>
        </a:p>
      </dgm:t>
    </dgm:pt>
    <dgm:pt modelId="{FE60DA7A-36AA-4BB5-A04F-B191BEF7CBDF}" type="sibTrans" cxnId="{464CBD54-EE1D-4AF5-B8DB-F77DD1DA7556}">
      <dgm:prSet/>
      <dgm:spPr/>
      <dgm:t>
        <a:bodyPr/>
        <a:lstStyle/>
        <a:p>
          <a:endParaRPr lang="en-US"/>
        </a:p>
      </dgm:t>
    </dgm:pt>
    <dgm:pt modelId="{82C3D154-9931-40BB-8E1F-08234A5BCF9B}">
      <dgm:prSet phldrT="[Text]"/>
      <dgm:spPr/>
      <dgm:t>
        <a:bodyPr/>
        <a:lstStyle/>
        <a:p>
          <a:endParaRPr lang="en-US" dirty="0"/>
        </a:p>
      </dgm:t>
    </dgm:pt>
    <dgm:pt modelId="{479B62D7-019F-4819-B79C-6E271D0C033A}" type="parTrans" cxnId="{2CAC23AC-DD2D-4900-ACFF-9C9DDDC8FB5B}">
      <dgm:prSet/>
      <dgm:spPr/>
      <dgm:t>
        <a:bodyPr/>
        <a:lstStyle/>
        <a:p>
          <a:endParaRPr lang="en-US"/>
        </a:p>
      </dgm:t>
    </dgm:pt>
    <dgm:pt modelId="{EB2B8946-3A69-403A-AB74-0D6C8E913E9F}" type="sibTrans" cxnId="{2CAC23AC-DD2D-4900-ACFF-9C9DDDC8FB5B}">
      <dgm:prSet/>
      <dgm:spPr/>
      <dgm:t>
        <a:bodyPr/>
        <a:lstStyle/>
        <a:p>
          <a:endParaRPr lang="en-US"/>
        </a:p>
      </dgm:t>
    </dgm:pt>
    <dgm:pt modelId="{4ED783A4-12AC-4EA1-9ADA-2D6ED031B3CF}">
      <dgm:prSet phldrT="[Text]"/>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dgm:t>
        <a:bodyPr/>
        <a:lstStyle/>
        <a:p>
          <a:endParaRPr lang="en-US" dirty="0"/>
        </a:p>
      </dgm:t>
    </dgm:pt>
    <dgm:pt modelId="{24860D9B-F414-49A9-86C5-3BB66A69F189}" type="parTrans" cxnId="{1892EF5C-EA38-4A23-985D-D26F3CEA4555}">
      <dgm:prSet/>
      <dgm:spPr/>
      <dgm:t>
        <a:bodyPr/>
        <a:lstStyle/>
        <a:p>
          <a:endParaRPr lang="en-US"/>
        </a:p>
      </dgm:t>
    </dgm:pt>
    <dgm:pt modelId="{018DEB59-33E7-4431-988C-AC072FFAA1DE}" type="sibTrans" cxnId="{1892EF5C-EA38-4A23-985D-D26F3CEA4555}">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391" custLinFactNeighborY="4860"/>
      <dgm:spPr/>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pt>
    <dgm:pt modelId="{D8A27DA7-C8B5-4804-8A27-23E18449662B}" type="pres">
      <dgm:prSet presAssocID="{F9557509-5BC1-4E4A-96D8-803B7A4F2E6B}" presName="wedge2" presStyleLbl="node1" presStyleIdx="1" presStyleCnt="6"/>
      <dgm:spPr/>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pt>
    <dgm:pt modelId="{BE544001-B459-4917-9771-2E188FEA5DF6}" type="pres">
      <dgm:prSet presAssocID="{F9557509-5BC1-4E4A-96D8-803B7A4F2E6B}" presName="wedge3" presStyleLbl="node1" presStyleIdx="2" presStyleCnt="6"/>
      <dgm:spPr/>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pt>
    <dgm:pt modelId="{96A2ABAB-D0C6-4681-AE89-C571B45A61E2}" type="pres">
      <dgm:prSet presAssocID="{F9557509-5BC1-4E4A-96D8-803B7A4F2E6B}" presName="wedge4" presStyleLbl="node1" presStyleIdx="3" presStyleCnt="6"/>
      <dgm:spPr/>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pt>
    <dgm:pt modelId="{70FF1515-2BB5-4F57-AF7D-2FB03F0C9FEE}" type="pres">
      <dgm:prSet presAssocID="{F9557509-5BC1-4E4A-96D8-803B7A4F2E6B}" presName="wedge5" presStyleLbl="node1" presStyleIdx="4" presStyleCnt="6"/>
      <dgm:spPr/>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pt>
    <dgm:pt modelId="{407EF6B5-974D-4F77-A2C4-293FD72EBE79}" type="pres">
      <dgm:prSet presAssocID="{F9557509-5BC1-4E4A-96D8-803B7A4F2E6B}" presName="wedge6" presStyleLbl="node1" presStyleIdx="5" presStyleCnt="6"/>
      <dgm:spPr/>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pt>
  </dgm:ptLst>
  <dgm:cxnLst>
    <dgm:cxn modelId="{A9AD1DF6-2EBE-444E-B192-95B12BF313EE}" type="presOf" srcId="{1332526E-A2A5-4ABF-83EE-856915AEA525}" destId="{BE544001-B459-4917-9771-2E188FEA5DF6}"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956035BD-AC90-4D92-B862-B30E9FA428A0}" type="presOf" srcId="{31450FA7-78DF-4C10-8DDC-FC7AE70E22B7}" destId="{A6D4CCA4-C53C-4F05-BA39-AB62D4D49967}"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8E0D97C1-75BB-4B97-A832-5E1AA58FB906}" type="presOf" srcId="{F9557509-5BC1-4E4A-96D8-803B7A4F2E6B}" destId="{E8D7E571-1B69-4553-931B-9C71F837AFF1}"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ED6B92E2-3616-4B02-9DD9-33CCA0725AAF}" type="presOf" srcId="{A8793DB5-CD17-44B6-B3EE-C361D941EE5B}" destId="{70FF1515-2BB5-4F57-AF7D-2FB03F0C9FEE}" srcOrd="0" destOrd="0" presId="urn:microsoft.com/office/officeart/2005/8/layout/chart3"/>
    <dgm:cxn modelId="{2FC350F5-6265-4A15-A8B7-9EFD997C6EA4}" type="presOf" srcId="{82C3D154-9931-40BB-8E1F-08234A5BCF9B}" destId="{407EF6B5-974D-4F77-A2C4-293FD72EBE79}" srcOrd="0" destOrd="0" presId="urn:microsoft.com/office/officeart/2005/8/layout/chart3"/>
    <dgm:cxn modelId="{B6801B70-7003-4039-BBBB-A68592B94BE1}" type="presOf" srcId="{4ED783A4-12AC-4EA1-9ADA-2D6ED031B3CF}" destId="{CB464710-BD87-4006-A435-1F1F4FD3DAA8}" srcOrd="1" destOrd="0" presId="urn:microsoft.com/office/officeart/2005/8/layout/chart3"/>
    <dgm:cxn modelId="{F2418E2A-1960-4D6F-8B3F-BD4D760EA580}" type="presOf" srcId="{CBC0E0F5-938D-46D3-A268-FB6EAAA84864}" destId="{D8A27DA7-C8B5-4804-8A27-23E18449662B}" srcOrd="0" destOrd="0" presId="urn:microsoft.com/office/officeart/2005/8/layout/chart3"/>
    <dgm:cxn modelId="{C0CC6B08-604F-4EF3-AD23-61A019948CA7}" type="presOf" srcId="{A8793DB5-CD17-44B6-B3EE-C361D941EE5B}" destId="{1924E8FF-9FB7-4724-8466-EB40D4973D25}" srcOrd="1" destOrd="0" presId="urn:microsoft.com/office/officeart/2005/8/layout/chart3"/>
    <dgm:cxn modelId="{2B6924BE-7206-4C78-AB89-D7C45AC7EC65}" type="presOf" srcId="{1332526E-A2A5-4ABF-83EE-856915AEA525}" destId="{0E3B1684-5843-48CC-8EE5-1003A7CD23A2}" srcOrd="1" destOrd="0" presId="urn:microsoft.com/office/officeart/2005/8/layout/chart3"/>
    <dgm:cxn modelId="{F49E7721-B25D-4029-9678-0372C774AC57}"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AE130160-7DF4-423B-86CB-5292DDDE0965}" type="presOf" srcId="{82C3D154-9931-40BB-8E1F-08234A5BCF9B}" destId="{52D7CA66-9C3E-496F-9AD1-90177EB6AA2F}" srcOrd="1" destOrd="0" presId="urn:microsoft.com/office/officeart/2005/8/layout/chart3"/>
    <dgm:cxn modelId="{6D920A7B-4DE6-4D69-AC0E-4B098D10A7A3}" type="presOf" srcId="{31450FA7-78DF-4C10-8DDC-FC7AE70E22B7}" destId="{177E0B9A-BEDE-45F4-B3C0-2AFA2B06C85E}"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89F2FC19-13DA-4268-BD55-C7A7EDFE5464}" type="presOf" srcId="{4ED783A4-12AC-4EA1-9ADA-2D6ED031B3CF}" destId="{96A2ABAB-D0C6-4681-AE89-C571B45A61E2}" srcOrd="0" destOrd="0" presId="urn:microsoft.com/office/officeart/2005/8/layout/chart3"/>
    <dgm:cxn modelId="{D295A5E5-38F4-42B4-8D1D-A8301145A321}" type="presParOf" srcId="{E8D7E571-1B69-4553-931B-9C71F837AFF1}" destId="{A6D4CCA4-C53C-4F05-BA39-AB62D4D49967}" srcOrd="0" destOrd="0" presId="urn:microsoft.com/office/officeart/2005/8/layout/chart3"/>
    <dgm:cxn modelId="{68543A77-31D5-4F9E-8CCE-06BC2231EA0D}" type="presParOf" srcId="{E8D7E571-1B69-4553-931B-9C71F837AFF1}" destId="{177E0B9A-BEDE-45F4-B3C0-2AFA2B06C85E}" srcOrd="1" destOrd="0" presId="urn:microsoft.com/office/officeart/2005/8/layout/chart3"/>
    <dgm:cxn modelId="{B1A0949F-7E7B-4D97-8113-5791D127FF2E}" type="presParOf" srcId="{E8D7E571-1B69-4553-931B-9C71F837AFF1}" destId="{D8A27DA7-C8B5-4804-8A27-23E18449662B}" srcOrd="2" destOrd="0" presId="urn:microsoft.com/office/officeart/2005/8/layout/chart3"/>
    <dgm:cxn modelId="{AF8C8B18-BF26-4B19-A99C-418B6E8DDBAA}" type="presParOf" srcId="{E8D7E571-1B69-4553-931B-9C71F837AFF1}" destId="{A1C5005E-0DC7-47FF-A7F7-38A46AED8C08}" srcOrd="3" destOrd="0" presId="urn:microsoft.com/office/officeart/2005/8/layout/chart3"/>
    <dgm:cxn modelId="{59CF1C75-9A55-4A96-8650-D313116874CA}" type="presParOf" srcId="{E8D7E571-1B69-4553-931B-9C71F837AFF1}" destId="{BE544001-B459-4917-9771-2E188FEA5DF6}" srcOrd="4" destOrd="0" presId="urn:microsoft.com/office/officeart/2005/8/layout/chart3"/>
    <dgm:cxn modelId="{849FB686-14A7-416D-98B9-0064741A1E7D}" type="presParOf" srcId="{E8D7E571-1B69-4553-931B-9C71F837AFF1}" destId="{0E3B1684-5843-48CC-8EE5-1003A7CD23A2}" srcOrd="5" destOrd="0" presId="urn:microsoft.com/office/officeart/2005/8/layout/chart3"/>
    <dgm:cxn modelId="{788370CD-717A-42CB-8B7A-F1A2FA7B1BF4}" type="presParOf" srcId="{E8D7E571-1B69-4553-931B-9C71F837AFF1}" destId="{96A2ABAB-D0C6-4681-AE89-C571B45A61E2}" srcOrd="6" destOrd="0" presId="urn:microsoft.com/office/officeart/2005/8/layout/chart3"/>
    <dgm:cxn modelId="{B83942A1-7C41-4399-A04E-A17BC3136560}" type="presParOf" srcId="{E8D7E571-1B69-4553-931B-9C71F837AFF1}" destId="{CB464710-BD87-4006-A435-1F1F4FD3DAA8}" srcOrd="7" destOrd="0" presId="urn:microsoft.com/office/officeart/2005/8/layout/chart3"/>
    <dgm:cxn modelId="{83FDD1DF-885A-42E4-BF33-C15DD96E063B}" type="presParOf" srcId="{E8D7E571-1B69-4553-931B-9C71F837AFF1}" destId="{70FF1515-2BB5-4F57-AF7D-2FB03F0C9FEE}" srcOrd="8" destOrd="0" presId="urn:microsoft.com/office/officeart/2005/8/layout/chart3"/>
    <dgm:cxn modelId="{F1FB657C-7D39-43B8-A069-6F832D01B654}" type="presParOf" srcId="{E8D7E571-1B69-4553-931B-9C71F837AFF1}" destId="{1924E8FF-9FB7-4724-8466-EB40D4973D25}" srcOrd="9" destOrd="0" presId="urn:microsoft.com/office/officeart/2005/8/layout/chart3"/>
    <dgm:cxn modelId="{C708A591-A409-4D5C-AFFA-DA174611A393}" type="presParOf" srcId="{E8D7E571-1B69-4553-931B-9C71F837AFF1}" destId="{407EF6B5-974D-4F77-A2C4-293FD72EBE79}" srcOrd="10" destOrd="0" presId="urn:microsoft.com/office/officeart/2005/8/layout/chart3"/>
    <dgm:cxn modelId="{40A1F3A3-2128-411E-A0C8-DBAA1D1748F8}"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587655" y="338489"/>
          <a:ext cx="2866997" cy="2866997"/>
        </a:xfrm>
        <a:prstGeom prst="pie">
          <a:avLst>
            <a:gd name="adj1" fmla="val 16200000"/>
            <a:gd name="adj2" fmla="val 19800000"/>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dirty="0"/>
        </a:p>
      </dsp:txBody>
      <dsp:txXfrm>
        <a:off x="2051872" y="645668"/>
        <a:ext cx="836207" cy="614356"/>
      </dsp:txXfrm>
    </dsp:sp>
    <dsp:sp modelId="{D8A27DA7-C8B5-4804-8A27-23E18449662B}">
      <dsp:nvSpPr>
        <dsp:cNvPr id="0" name=""/>
        <dsp:cNvSpPr/>
      </dsp:nvSpPr>
      <dsp:spPr>
        <a:xfrm>
          <a:off x="599548" y="346940"/>
          <a:ext cx="2866997" cy="2866997"/>
        </a:xfrm>
        <a:prstGeom prst="pie">
          <a:avLst>
            <a:gd name="adj1" fmla="val 19800000"/>
            <a:gd name="adj2" fmla="val 1800000"/>
          </a:avLst>
        </a:prstGeom>
        <a:solidFill>
          <a:schemeClr val="accent1">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2562076" y="1490326"/>
        <a:ext cx="866925" cy="580225"/>
      </dsp:txXfrm>
    </dsp:sp>
    <dsp:sp modelId="{BE544001-B459-4917-9771-2E188FEA5DF6}">
      <dsp:nvSpPr>
        <dsp:cNvPr id="0" name=""/>
        <dsp:cNvSpPr/>
      </dsp:nvSpPr>
      <dsp:spPr>
        <a:xfrm>
          <a:off x="599548" y="346940"/>
          <a:ext cx="2866997" cy="2866997"/>
        </a:xfrm>
        <a:prstGeom prst="pie">
          <a:avLst>
            <a:gd name="adj1" fmla="val 1800000"/>
            <a:gd name="adj2" fmla="val 5400000"/>
          </a:avLst>
        </a:prstGeom>
        <a:solidFill>
          <a:schemeClr val="accent1">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dirty="0"/>
        </a:p>
      </dsp:txBody>
      <dsp:txXfrm>
        <a:off x="2063764" y="2292403"/>
        <a:ext cx="836207" cy="614356"/>
      </dsp:txXfrm>
    </dsp:sp>
    <dsp:sp modelId="{96A2ABAB-D0C6-4681-AE89-C571B45A61E2}">
      <dsp:nvSpPr>
        <dsp:cNvPr id="0" name=""/>
        <dsp:cNvSpPr/>
      </dsp:nvSpPr>
      <dsp:spPr>
        <a:xfrm>
          <a:off x="599548" y="346940"/>
          <a:ext cx="2866997" cy="2866997"/>
        </a:xfrm>
        <a:prstGeom prst="pie">
          <a:avLst>
            <a:gd name="adj1" fmla="val 5400000"/>
            <a:gd name="adj2" fmla="val 9000000"/>
          </a:avLst>
        </a:prstGeom>
        <a:solidFill>
          <a:schemeClr val="accent1">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dirty="0"/>
        </a:p>
      </dsp:txBody>
      <dsp:txXfrm>
        <a:off x="1166121" y="2292403"/>
        <a:ext cx="836207" cy="614356"/>
      </dsp:txXfrm>
    </dsp:sp>
    <dsp:sp modelId="{70FF1515-2BB5-4F57-AF7D-2FB03F0C9FEE}">
      <dsp:nvSpPr>
        <dsp:cNvPr id="0" name=""/>
        <dsp:cNvSpPr/>
      </dsp:nvSpPr>
      <dsp:spPr>
        <a:xfrm>
          <a:off x="599548" y="346940"/>
          <a:ext cx="2866997" cy="2866997"/>
        </a:xfrm>
        <a:prstGeom prst="pie">
          <a:avLst>
            <a:gd name="adj1" fmla="val 9000000"/>
            <a:gd name="adj2" fmla="val 12600000"/>
          </a:avLst>
        </a:prstGeom>
        <a:solidFill>
          <a:schemeClr val="accent1">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643918" y="1490326"/>
        <a:ext cx="866925" cy="580225"/>
      </dsp:txXfrm>
    </dsp:sp>
    <dsp:sp modelId="{407EF6B5-974D-4F77-A2C4-293FD72EBE79}">
      <dsp:nvSpPr>
        <dsp:cNvPr id="0" name=""/>
        <dsp:cNvSpPr/>
      </dsp:nvSpPr>
      <dsp:spPr>
        <a:xfrm>
          <a:off x="599548" y="346940"/>
          <a:ext cx="2866997" cy="2866997"/>
        </a:xfrm>
        <a:prstGeom prst="pie">
          <a:avLst>
            <a:gd name="adj1" fmla="val 12600000"/>
            <a:gd name="adj2" fmla="val 16200000"/>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dirty="0"/>
        </a:p>
      </dsp:txBody>
      <dsp:txXfrm>
        <a:off x="1166121" y="654119"/>
        <a:ext cx="836207" cy="61435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273125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32313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2/3/2017 8:26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5234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3839642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1042799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29</a:t>
            </a:fld>
            <a:endParaRPr lang="en-US"/>
          </a:p>
        </p:txBody>
      </p:sp>
    </p:spTree>
    <p:extLst>
      <p:ext uri="{BB962C8B-B14F-4D97-AF65-F5344CB8AC3E}">
        <p14:creationId xmlns:p14="http://schemas.microsoft.com/office/powerpoint/2010/main" val="66812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32</a:t>
            </a:fld>
            <a:endParaRPr lang="en-US"/>
          </a:p>
        </p:txBody>
      </p:sp>
    </p:spTree>
    <p:extLst>
      <p:ext uri="{BB962C8B-B14F-4D97-AF65-F5344CB8AC3E}">
        <p14:creationId xmlns:p14="http://schemas.microsoft.com/office/powerpoint/2010/main" val="518518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2/3/2017 8:51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7424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2014</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84743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22097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2/3/2017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8484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Project Alloy,</a:t>
            </a:r>
            <a:r>
              <a:rPr lang="en-US" baseline="0" dirty="0"/>
              <a:t> 16 Agosto</a:t>
            </a:r>
          </a:p>
          <a:p>
            <a:r>
              <a:rPr lang="en-US" baseline="0" dirty="0"/>
              <a:t>Intel Developer Forum</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2/3/2017 7:49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57589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556755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2/3/2017 7:49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56942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2/3/2017 7:49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1344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2/3/2017 7:49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7174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2/3/2017 7:49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342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16</a:t>
            </a:r>
            <a:r>
              <a:rPr lang="en-US" baseline="0" dirty="0"/>
              <a:t> y 17 de Abril</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2/3/2017 7:49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450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2/3/2017 7:49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9278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52</a:t>
            </a:fld>
            <a:endParaRPr lang="en-US"/>
          </a:p>
        </p:txBody>
      </p:sp>
    </p:spTree>
    <p:extLst>
      <p:ext uri="{BB962C8B-B14F-4D97-AF65-F5344CB8AC3E}">
        <p14:creationId xmlns:p14="http://schemas.microsoft.com/office/powerpoint/2010/main" val="979954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53</a:t>
            </a:fld>
            <a:endParaRPr lang="en-US"/>
          </a:p>
        </p:txBody>
      </p:sp>
    </p:spTree>
    <p:extLst>
      <p:ext uri="{BB962C8B-B14F-4D97-AF65-F5344CB8AC3E}">
        <p14:creationId xmlns:p14="http://schemas.microsoft.com/office/powerpoint/2010/main" val="3103246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32831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standard library</a:t>
            </a:r>
            <a:r>
              <a:rPr lang="en-US" baseline="0" dirty="0"/>
              <a:t> allows us to innovate much more quickly and those innovations are picked up by all the platforms. T</a:t>
            </a:r>
            <a:r>
              <a:rPr lang="en-US" dirty="0"/>
              <a:t>ooling innovation affects both app models</a:t>
            </a:r>
            <a:r>
              <a:rPr lang="en-US" baseline="0" dirty="0"/>
              <a:t> &amp; </a:t>
            </a:r>
            <a:r>
              <a:rPr lang="en-US" dirty="0"/>
              <a:t>standard library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4209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a link just </a:t>
            </a:r>
            <a:r>
              <a:rPr lang="en-US" baseline="0" dirty="0"/>
              <a:t> an image .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7</a:t>
            </a:fld>
            <a:endParaRPr lang="en-US"/>
          </a:p>
        </p:txBody>
      </p:sp>
    </p:spTree>
    <p:extLst>
      <p:ext uri="{BB962C8B-B14F-4D97-AF65-F5344CB8AC3E}">
        <p14:creationId xmlns:p14="http://schemas.microsoft.com/office/powerpoint/2010/main" val="3171343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.dot.net</a:t>
            </a:r>
            <a:r>
              <a:rPr lang="en-US" baseline="0" dirty="0"/>
              <a:t> this show that from the homepage on getting started with .NET you are immediately welcome  regardless  of the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15</a:t>
            </a:fld>
            <a:endParaRPr lang="en-US"/>
          </a:p>
        </p:txBody>
      </p:sp>
    </p:spTree>
    <p:extLst>
      <p:ext uri="{BB962C8B-B14F-4D97-AF65-F5344CB8AC3E}">
        <p14:creationId xmlns:p14="http://schemas.microsoft.com/office/powerpoint/2010/main" val="31168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2/3/2017</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06082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524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288370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1583342"/>
            <a:ext cx="7772400" cy="1159800"/>
          </a:xfrm>
          <a:prstGeom prst="rect">
            <a:avLst/>
          </a:prstGeom>
        </p:spPr>
        <p:txBody>
          <a:bodyPr lIns="91425" tIns="91425" rIns="91425" bIns="91425" anchor="b" anchorCtr="0"/>
          <a:lstStyle>
            <a:lvl1pPr lvl="0" algn="ctr" rtl="0">
              <a:spcBef>
                <a:spcPts val="0"/>
              </a:spcBef>
              <a:buClr>
                <a:srgbClr val="222222"/>
              </a:buClr>
              <a:defRPr>
                <a:solidFill>
                  <a:srgbClr val="222222"/>
                </a:solidFill>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35" name="Shape 35"/>
          <p:cNvSpPr txBox="1">
            <a:spLocks noGrp="1"/>
          </p:cNvSpPr>
          <p:nvPr>
            <p:ph type="subTitle" idx="1"/>
          </p:nvPr>
        </p:nvSpPr>
        <p:spPr>
          <a:xfrm>
            <a:off x="685800" y="2840053"/>
            <a:ext cx="7772400" cy="784800"/>
          </a:xfrm>
          <a:prstGeom prst="rect">
            <a:avLst/>
          </a:prstGeom>
        </p:spPr>
        <p:txBody>
          <a:bodyPr lIns="91425" tIns="91425" rIns="91425" bIns="91425" anchor="t" anchorCtr="0"/>
          <a:lstStyle>
            <a:lvl1pPr lvl="0" algn="ctr" rtl="0">
              <a:spcBef>
                <a:spcPts val="0"/>
              </a:spcBef>
              <a:buClr>
                <a:schemeClr val="dk2"/>
              </a:buClr>
              <a:buSzPct val="100000"/>
              <a:buNone/>
              <a:defRPr sz="1800">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71656"/>
            <a:ext cx="8727759" cy="800189"/>
          </a:xfrm>
        </p:spPr>
        <p:txBody>
          <a:bodyPr anchor="ctr" anchorCtr="0">
            <a:spAutoFit/>
          </a:bodyPr>
          <a:lstStyle>
            <a:lvl1pPr algn="l">
              <a:defRPr sz="4000">
                <a:solidFill>
                  <a:schemeClr val="bg1"/>
                </a:solidFill>
              </a:defRPr>
            </a:lvl1pPr>
          </a:lstStyle>
          <a:p>
            <a:r>
              <a:rPr lang="en-US" dirty="0"/>
              <a:t>Click to edit title</a:t>
            </a:r>
          </a:p>
        </p:txBody>
      </p:sp>
    </p:spTree>
    <p:extLst>
      <p:ext uri="{BB962C8B-B14F-4D97-AF65-F5344CB8AC3E}">
        <p14:creationId xmlns:p14="http://schemas.microsoft.com/office/powerpoint/2010/main" val="2983754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1927534" y="4760803"/>
            <a:ext cx="1098755" cy="138503"/>
          </a:xfrm>
          <a:prstGeom prst="rect">
            <a:avLst/>
          </a:prstGeom>
        </p:spPr>
        <p:txBody>
          <a:bodyPr/>
          <a:lstStyle/>
          <a:p>
            <a:fld id="{6DD3B76A-C5DE-4B9A-BEAE-BBF0DC17AAA8}" type="datetime1">
              <a:rPr lang="en-US" smtClean="0"/>
              <a:t>2/3/2017</a:t>
            </a:fld>
            <a:endParaRPr lang="en-US" dirty="0"/>
          </a:p>
        </p:txBody>
      </p:sp>
      <p:sp>
        <p:nvSpPr>
          <p:cNvPr id="14" name="Footer Placeholder 13"/>
          <p:cNvSpPr>
            <a:spLocks noGrp="1"/>
          </p:cNvSpPr>
          <p:nvPr>
            <p:ph type="ftr" sz="quarter" idx="19"/>
          </p:nvPr>
        </p:nvSpPr>
        <p:spPr>
          <a:xfrm>
            <a:off x="698910" y="4760805"/>
            <a:ext cx="1228623" cy="138503"/>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407872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6"/>
          </a:xfrm>
        </p:spPr>
        <p:txBody>
          <a:bodyPr/>
          <a:lstStyle>
            <a:lvl1pPr marL="0" indent="0">
              <a:buNone/>
              <a:defRPr sz="1200">
                <a:solidFill>
                  <a:schemeClr val="tx1"/>
                </a:solidFill>
              </a:defRPr>
            </a:lvl1pPr>
            <a:lvl2pPr marL="174580" indent="0">
              <a:buNone/>
              <a:defRPr sz="1200">
                <a:solidFill>
                  <a:schemeClr val="tx1"/>
                </a:solidFill>
              </a:defRPr>
            </a:lvl2pPr>
            <a:lvl3pPr marL="342813" indent="0">
              <a:buNone/>
              <a:defRPr sz="1200">
                <a:solidFill>
                  <a:schemeClr val="tx1"/>
                </a:solidFill>
              </a:defRPr>
            </a:lvl3pPr>
            <a:lvl4pPr marL="517391" indent="0">
              <a:buNone/>
              <a:defRPr sz="1200">
                <a:solidFill>
                  <a:schemeClr val="tx1"/>
                </a:solidFill>
              </a:defRPr>
            </a:lvl4pPr>
            <a:lvl5pPr marL="685623" indent="0">
              <a:buNone/>
              <a:defRPr sz="1200">
                <a:solidFill>
                  <a:schemeClr val="tx1"/>
                </a:solidFill>
              </a:defRPr>
            </a:lvl5pPr>
          </a:lstStyle>
          <a:p>
            <a:pPr lvl="0"/>
            <a:r>
              <a:rPr lang="en-US" dirty="0"/>
              <a:t>Click to edit text</a:t>
            </a:r>
          </a:p>
        </p:txBody>
      </p:sp>
      <p:sp>
        <p:nvSpPr>
          <p:cNvPr id="8" name="Date Placeholder 7"/>
          <p:cNvSpPr>
            <a:spLocks noGrp="1"/>
          </p:cNvSpPr>
          <p:nvPr>
            <p:ph type="dt" sz="half" idx="18"/>
          </p:nvPr>
        </p:nvSpPr>
        <p:spPr>
          <a:xfrm>
            <a:off x="1927534" y="4760803"/>
            <a:ext cx="1098755" cy="138503"/>
          </a:xfrm>
          <a:prstGeom prst="rect">
            <a:avLst/>
          </a:prstGeom>
        </p:spPr>
        <p:txBody>
          <a:bodyPr/>
          <a:lstStyle/>
          <a:p>
            <a:fld id="{5C4A0D7F-3A04-401B-B93A-D2B4A04D7D6E}" type="datetime1">
              <a:rPr lang="en-US" smtClean="0">
                <a:solidFill>
                  <a:srgbClr val="979796">
                    <a:lumMod val="40000"/>
                    <a:lumOff val="60000"/>
                  </a:srgbClr>
                </a:solidFill>
              </a:rPr>
              <a:pPr/>
              <a:t>2/3/2017</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698910" y="4760805"/>
            <a:ext cx="1228623" cy="138503"/>
          </a:xfrm>
          <a:prstGeom prst="rect">
            <a:avLst/>
          </a:prstGeom>
        </p:spPr>
        <p:txBody>
          <a:bodyPr/>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800"/>
          </a:xfrm>
        </p:spPr>
        <p:txBody>
          <a:bodyPr/>
          <a:lstStyle/>
          <a:p>
            <a:r>
              <a:rPr lang="en-US" dirty="0"/>
              <a:t>Click to edit title</a:t>
            </a:r>
          </a:p>
        </p:txBody>
      </p:sp>
    </p:spTree>
    <p:extLst>
      <p:ext uri="{BB962C8B-B14F-4D97-AF65-F5344CB8AC3E}">
        <p14:creationId xmlns:p14="http://schemas.microsoft.com/office/powerpoint/2010/main" val="376074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4143469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6164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2439355"/>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3"/>
            <a:ext cx="4033911" cy="2439355"/>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26128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918828"/>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918828"/>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6030445" y="4722533"/>
            <a:ext cx="2680875" cy="420953"/>
          </a:xfrm>
          <a:prstGeom prst="rect">
            <a:avLst/>
          </a:prstGeom>
          <a:noFill/>
        </p:spPr>
        <p:txBody>
          <a:bodyPr wrap="square" lIns="134464" tIns="107571" rIns="134464" bIns="107571" rtlCol="0">
            <a:spAutoFit/>
          </a:bodyPr>
          <a:lstStyle/>
          <a:p>
            <a:pPr algn="r">
              <a:lnSpc>
                <a:spcPct val="90000"/>
              </a:lnSpc>
              <a:spcAft>
                <a:spcPts val="441"/>
              </a:spcAft>
            </a:pPr>
            <a:r>
              <a:rPr lang="en-US" sz="1471" dirty="0">
                <a:solidFill>
                  <a:srgbClr val="0078D7"/>
                </a:solidFill>
              </a:rPr>
              <a:t>#</a:t>
            </a:r>
            <a:r>
              <a:rPr lang="en-US" sz="1471" dirty="0" err="1">
                <a:solidFill>
                  <a:srgbClr val="0078D7"/>
                </a:solidFill>
              </a:rPr>
              <a:t>TechSum</a:t>
            </a:r>
            <a:endParaRPr lang="en-US" sz="1471" dirty="0">
              <a:solidFill>
                <a:srgbClr val="0078D7"/>
              </a:solidFill>
            </a:endParaRPr>
          </a:p>
        </p:txBody>
      </p:sp>
    </p:spTree>
    <p:extLst>
      <p:ext uri="{BB962C8B-B14F-4D97-AF65-F5344CB8AC3E}">
        <p14:creationId xmlns:p14="http://schemas.microsoft.com/office/powerpoint/2010/main" val="2746090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226922"/>
            <a:ext cx="8740142" cy="3698277"/>
          </a:xfrm>
        </p:spPr>
        <p:txBody>
          <a:bodyPr wrap="square">
            <a:noAutofit/>
          </a:bodyPr>
          <a:lstStyle>
            <a:lvl1pPr marL="0" indent="0">
              <a:buNone/>
              <a:defRPr/>
            </a:lvl1pPr>
            <a:lvl2pPr marL="252067" indent="0">
              <a:buNone/>
              <a:defRPr/>
            </a:lvl2pPr>
            <a:lvl3pPr marL="420110" indent="0">
              <a:buNone/>
              <a:defRPr sz="1765"/>
            </a:lvl3pPr>
            <a:lvl4pPr marL="588156" indent="0">
              <a:buNone/>
              <a:defRPr sz="1471"/>
            </a:lvl4pPr>
            <a:lvl5pPr marL="756200" indent="0">
              <a:buNone/>
              <a:defRPr sz="147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62268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85400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15390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15390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845">
              <a:defRPr/>
            </a:pPr>
            <a:fld id="{D070B6EF-B6CE-416E-AEB0-4CCC48EF7314}" type="datetimeFigureOut">
              <a:rPr lang="en-US" sz="1324" kern="1200" smtClean="0">
                <a:solidFill>
                  <a:srgbClr val="505050"/>
                </a:solidFill>
                <a:latin typeface="Segoe UI"/>
                <a:ea typeface="+mn-ea"/>
                <a:cs typeface="+mn-cs"/>
              </a:rPr>
              <a:pPr defTabSz="685845">
                <a:defRPr/>
              </a:pPr>
              <a:t>2/3/2017</a:t>
            </a:fld>
            <a:endParaRPr lang="en-US" sz="1324" kern="1200">
              <a:solidFill>
                <a:srgbClr val="505050"/>
              </a:solidFill>
              <a:latin typeface="Segoe UI"/>
              <a:ea typeface="+mn-ea"/>
              <a:cs typeface="+mn-cs"/>
            </a:endParaRPr>
          </a:p>
        </p:txBody>
      </p:sp>
      <p:sp>
        <p:nvSpPr>
          <p:cNvPr id="6" name="Footer Placeholder 5"/>
          <p:cNvSpPr>
            <a:spLocks noGrp="1"/>
          </p:cNvSpPr>
          <p:nvPr>
            <p:ph type="ftr" sz="quarter" idx="11"/>
          </p:nvPr>
        </p:nvSpPr>
        <p:spPr/>
        <p:txBody>
          <a:bodyPr/>
          <a:lstStyle/>
          <a:p>
            <a:pPr defTabSz="685845">
              <a:defRPr/>
            </a:pPr>
            <a:endParaRPr lang="en-US" sz="1324" kern="1200">
              <a:solidFill>
                <a:srgbClr val="505050"/>
              </a:solidFill>
              <a:latin typeface="Segoe UI"/>
              <a:ea typeface="+mn-ea"/>
              <a:cs typeface="+mn-cs"/>
            </a:endParaRPr>
          </a:p>
        </p:txBody>
      </p:sp>
      <p:sp>
        <p:nvSpPr>
          <p:cNvPr id="7" name="Slide Number Placeholder 6"/>
          <p:cNvSpPr>
            <a:spLocks noGrp="1"/>
          </p:cNvSpPr>
          <p:nvPr>
            <p:ph type="sldNum" sz="quarter" idx="12"/>
          </p:nvPr>
        </p:nvSpPr>
        <p:spPr/>
        <p:txBody>
          <a:bodyPr/>
          <a:lstStyle/>
          <a:p>
            <a:pPr defTabSz="685845">
              <a:defRPr/>
            </a:pPr>
            <a:fld id="{9228CF33-EA14-40FA-A347-212C7B4441CA}" type="slidenum">
              <a:rPr lang="en-US" sz="1324" kern="1200" smtClean="0">
                <a:solidFill>
                  <a:srgbClr val="505050"/>
                </a:solidFill>
                <a:latin typeface="Segoe UI"/>
                <a:ea typeface="+mn-ea"/>
                <a:cs typeface="+mn-cs"/>
              </a:rPr>
              <a:pPr defTabSz="685845">
                <a:defRPr/>
              </a:pPr>
              <a:t>‹Nº›</a:t>
            </a:fld>
            <a:endParaRPr lang="en-US" sz="1324" kern="1200">
              <a:solidFill>
                <a:srgbClr val="505050"/>
              </a:solidFill>
              <a:latin typeface="Segoe UI"/>
              <a:ea typeface="+mn-ea"/>
              <a:cs typeface="+mn-cs"/>
            </a:endParaRPr>
          </a:p>
        </p:txBody>
      </p:sp>
    </p:spTree>
    <p:extLst>
      <p:ext uri="{BB962C8B-B14F-4D97-AF65-F5344CB8AC3E}">
        <p14:creationId xmlns:p14="http://schemas.microsoft.com/office/powerpoint/2010/main" val="4139994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buClr>
                <a:srgbClr val="666666"/>
              </a:buClr>
              <a:buFont typeface="Open Sans"/>
              <a:defRPr b="0">
                <a:solidFill>
                  <a:srgbClr val="666666"/>
                </a:solidFill>
                <a:latin typeface="Open Sans"/>
                <a:ea typeface="Open Sans"/>
                <a:cs typeface="Open Sans"/>
                <a:sym typeface="Open Sans"/>
              </a:defRPr>
            </a:lvl1pPr>
            <a:lvl2pPr lvl="1" rtl="0">
              <a:spcBef>
                <a:spcPts val="0"/>
              </a:spcBef>
              <a:buClr>
                <a:srgbClr val="666666"/>
              </a:buClr>
              <a:buFont typeface="Open Sans"/>
              <a:defRPr b="0">
                <a:solidFill>
                  <a:srgbClr val="666666"/>
                </a:solidFill>
                <a:latin typeface="Open Sans"/>
                <a:ea typeface="Open Sans"/>
                <a:cs typeface="Open Sans"/>
                <a:sym typeface="Open Sans"/>
              </a:defRPr>
            </a:lvl2pPr>
            <a:lvl3pPr lvl="2" rtl="0">
              <a:spcBef>
                <a:spcPts val="0"/>
              </a:spcBef>
              <a:buClr>
                <a:srgbClr val="666666"/>
              </a:buClr>
              <a:buFont typeface="Open Sans"/>
              <a:defRPr b="0">
                <a:solidFill>
                  <a:srgbClr val="666666"/>
                </a:solidFill>
                <a:latin typeface="Open Sans"/>
                <a:ea typeface="Open Sans"/>
                <a:cs typeface="Open Sans"/>
                <a:sym typeface="Open Sans"/>
              </a:defRPr>
            </a:lvl3pPr>
            <a:lvl4pPr lvl="3" rtl="0">
              <a:spcBef>
                <a:spcPts val="0"/>
              </a:spcBef>
              <a:buClr>
                <a:srgbClr val="666666"/>
              </a:buClr>
              <a:buFont typeface="Open Sans"/>
              <a:defRPr b="0">
                <a:solidFill>
                  <a:srgbClr val="666666"/>
                </a:solidFill>
                <a:latin typeface="Open Sans"/>
                <a:ea typeface="Open Sans"/>
                <a:cs typeface="Open Sans"/>
                <a:sym typeface="Open Sans"/>
              </a:defRPr>
            </a:lvl4pPr>
            <a:lvl5pPr lvl="4" rtl="0">
              <a:spcBef>
                <a:spcPts val="0"/>
              </a:spcBef>
              <a:buClr>
                <a:srgbClr val="666666"/>
              </a:buClr>
              <a:buFont typeface="Open Sans"/>
              <a:defRPr b="0">
                <a:solidFill>
                  <a:srgbClr val="666666"/>
                </a:solidFill>
                <a:latin typeface="Open Sans"/>
                <a:ea typeface="Open Sans"/>
                <a:cs typeface="Open Sans"/>
                <a:sym typeface="Open Sans"/>
              </a:defRPr>
            </a:lvl5pPr>
            <a:lvl6pPr lvl="5" rtl="0">
              <a:spcBef>
                <a:spcPts val="0"/>
              </a:spcBef>
              <a:buClr>
                <a:srgbClr val="666666"/>
              </a:buClr>
              <a:buFont typeface="Open Sans"/>
              <a:defRPr b="0">
                <a:solidFill>
                  <a:srgbClr val="666666"/>
                </a:solidFill>
                <a:latin typeface="Open Sans"/>
                <a:ea typeface="Open Sans"/>
                <a:cs typeface="Open Sans"/>
                <a:sym typeface="Open Sans"/>
              </a:defRPr>
            </a:lvl6pPr>
            <a:lvl7pPr lvl="6" rtl="0">
              <a:spcBef>
                <a:spcPts val="0"/>
              </a:spcBef>
              <a:buClr>
                <a:srgbClr val="666666"/>
              </a:buClr>
              <a:buFont typeface="Open Sans"/>
              <a:defRPr b="0">
                <a:solidFill>
                  <a:srgbClr val="666666"/>
                </a:solidFill>
                <a:latin typeface="Open Sans"/>
                <a:ea typeface="Open Sans"/>
                <a:cs typeface="Open Sans"/>
                <a:sym typeface="Open Sans"/>
              </a:defRPr>
            </a:lvl7pPr>
            <a:lvl8pPr lvl="7" rtl="0">
              <a:spcBef>
                <a:spcPts val="0"/>
              </a:spcBef>
              <a:buClr>
                <a:srgbClr val="666666"/>
              </a:buClr>
              <a:buFont typeface="Open Sans"/>
              <a:defRPr b="0">
                <a:solidFill>
                  <a:srgbClr val="666666"/>
                </a:solidFill>
                <a:latin typeface="Open Sans"/>
                <a:ea typeface="Open Sans"/>
                <a:cs typeface="Open Sans"/>
                <a:sym typeface="Open Sans"/>
              </a:defRPr>
            </a:lvl8pPr>
            <a:lvl9pPr lvl="8" rtl="0">
              <a:spcBef>
                <a:spcPts val="0"/>
              </a:spcBef>
              <a:buClr>
                <a:srgbClr val="666666"/>
              </a:buClr>
              <a:buFont typeface="Open Sans"/>
              <a:defRPr b="0">
                <a:solidFill>
                  <a:srgbClr val="666666"/>
                </a:solidFill>
                <a:latin typeface="Open Sans"/>
                <a:ea typeface="Open Sans"/>
                <a:cs typeface="Open Sans"/>
                <a:sym typeface="Open Sans"/>
              </a:defRPr>
            </a:lvl9pPr>
          </a:lstStyle>
          <a:p>
            <a:endParaRPr/>
          </a:p>
        </p:txBody>
      </p:sp>
      <p:sp>
        <p:nvSpPr>
          <p:cNvPr id="40" name="Shape 40"/>
          <p:cNvSpPr txBox="1">
            <a:spLocks noGrp="1"/>
          </p:cNvSpPr>
          <p:nvPr>
            <p:ph type="body" idx="1"/>
          </p:nvPr>
        </p:nvSpPr>
        <p:spPr>
          <a:xfrm>
            <a:off x="457200" y="1200150"/>
            <a:ext cx="8229600" cy="3725700"/>
          </a:xfrm>
          <a:prstGeom prst="rect">
            <a:avLst/>
          </a:prstGeom>
        </p:spPr>
        <p:txBody>
          <a:bodyPr lIns="91425" tIns="91425" rIns="91425" bIns="91425" anchor="t" anchorCtr="0"/>
          <a:lstStyle>
            <a:lvl1pPr lvl="0" rtl="0">
              <a:lnSpc>
                <a:spcPct val="115000"/>
              </a:lnSpc>
              <a:spcBef>
                <a:spcPts val="0"/>
              </a:spcBef>
              <a:buSzPct val="100000"/>
              <a:defRPr sz="2400"/>
            </a:lvl1pPr>
            <a:lvl2pPr lvl="1" rtl="0">
              <a:lnSpc>
                <a:spcPct val="115000"/>
              </a:lnSpc>
              <a:spcBef>
                <a:spcPts val="0"/>
              </a:spcBef>
              <a:buSzPct val="100000"/>
              <a:defRPr sz="1800"/>
            </a:lvl2pPr>
            <a:lvl3pPr lvl="2" rtl="0">
              <a:lnSpc>
                <a:spcPct val="115000"/>
              </a:lnSpc>
              <a:spcBef>
                <a:spcPts val="0"/>
              </a:spcBef>
              <a:buSzPct val="100000"/>
              <a:defRPr sz="1600"/>
            </a:lvl3pPr>
            <a:lvl4pPr lvl="3" rtl="0">
              <a:lnSpc>
                <a:spcPct val="115000"/>
              </a:lnSpc>
              <a:spcBef>
                <a:spcPts val="0"/>
              </a:spcBef>
              <a:buSzPct val="100000"/>
              <a:defRPr sz="1600"/>
            </a:lvl4pPr>
            <a:lvl5pPr lvl="4" rtl="0">
              <a:lnSpc>
                <a:spcPct val="115000"/>
              </a:lnSpc>
              <a:spcBef>
                <a:spcPts val="0"/>
              </a:spcBef>
              <a:buSzPct val="100000"/>
              <a:defRPr sz="1600"/>
            </a:lvl5pPr>
            <a:lvl6pPr lvl="5" rtl="0">
              <a:lnSpc>
                <a:spcPct val="115000"/>
              </a:lnSpc>
              <a:spcBef>
                <a:spcPts val="0"/>
              </a:spcBef>
              <a:buSzPct val="100000"/>
              <a:defRPr sz="1600"/>
            </a:lvl6pPr>
            <a:lvl7pPr lvl="6" rtl="0">
              <a:lnSpc>
                <a:spcPct val="115000"/>
              </a:lnSpc>
              <a:spcBef>
                <a:spcPts val="0"/>
              </a:spcBef>
              <a:buSzPct val="100000"/>
              <a:defRPr sz="1600"/>
            </a:lvl7pPr>
            <a:lvl8pPr lvl="7" rtl="0">
              <a:lnSpc>
                <a:spcPct val="115000"/>
              </a:lnSpc>
              <a:spcBef>
                <a:spcPts val="0"/>
              </a:spcBef>
              <a:buSzPct val="100000"/>
              <a:defRPr sz="1600"/>
            </a:lvl8pPr>
            <a:lvl9pPr lvl="8" rtl="0">
              <a:lnSpc>
                <a:spcPct val="115000"/>
              </a:lnSpc>
              <a:spcBef>
                <a:spcPts val="0"/>
              </a:spcBef>
              <a:buSzPct val="100000"/>
              <a:defRPr sz="1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5259928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 name="Shape 45"/>
          <p:cNvSpPr txBox="1">
            <a:spLocks noGrp="1"/>
          </p:cNvSpPr>
          <p:nvPr>
            <p:ph type="body" idx="1"/>
          </p:nvPr>
        </p:nvSpPr>
        <p:spPr>
          <a:xfrm>
            <a:off x="457200"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6" name="Shape 46"/>
          <p:cNvSpPr txBox="1">
            <a:spLocks noGrp="1"/>
          </p:cNvSpPr>
          <p:nvPr>
            <p:ph type="body" idx="2"/>
          </p:nvPr>
        </p:nvSpPr>
        <p:spPr>
          <a:xfrm>
            <a:off x="4692273"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Empty">
    <p:spTree>
      <p:nvGrpSpPr>
        <p:cNvPr id="1" name="Shape 5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7635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solidFill>
                  <a:srgbClr val="0078D7"/>
                </a:soli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33639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103944"/>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501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
        <p:nvSpPr>
          <p:cNvPr id="20"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a:t>Click to edit title</a:t>
            </a:r>
          </a:p>
        </p:txBody>
      </p:sp>
      <p:sp>
        <p:nvSpPr>
          <p:cNvPr id="34" name="TextBox 33"/>
          <p:cNvSpPr txBox="1"/>
          <p:nvPr/>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
        <p:nvSpPr>
          <p:cNvPr id="46" name="TextBox 45"/>
          <p:cNvSpPr txBox="1"/>
          <p:nvPr userDrawn="1"/>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Tree>
    <p:extLst>
      <p:ext uri="{BB962C8B-B14F-4D97-AF65-F5344CB8AC3E}">
        <p14:creationId xmlns:p14="http://schemas.microsoft.com/office/powerpoint/2010/main" val="20841066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rtl="0">
              <a:spcBef>
                <a:spcPts val="0"/>
              </a:spcBef>
              <a:buClr>
                <a:srgbClr val="222222"/>
              </a:buClr>
              <a:buSzPct val="100000"/>
              <a:buFont typeface="Open Sans"/>
              <a:buNone/>
              <a:defRPr sz="3000">
                <a:solidFill>
                  <a:srgbClr val="222222"/>
                </a:solidFill>
                <a:latin typeface="Open Sans"/>
                <a:ea typeface="Open Sans"/>
                <a:cs typeface="Open Sans"/>
                <a:sym typeface="Open Sans"/>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endParaRPr/>
          </a:p>
        </p:txBody>
      </p:sp>
      <p:sp>
        <p:nvSpPr>
          <p:cNvPr id="32" name="Shape 32"/>
          <p:cNvSpPr txBox="1">
            <a:spLocks noGrp="1"/>
          </p:cNvSpPr>
          <p:nvPr>
            <p:ph type="body" idx="1"/>
          </p:nvPr>
        </p:nvSpPr>
        <p:spPr>
          <a:xfrm>
            <a:off x="457200" y="1200150"/>
            <a:ext cx="8229600" cy="3725700"/>
          </a:xfrm>
          <a:prstGeom prst="rect">
            <a:avLst/>
          </a:prstGeom>
          <a:noFill/>
          <a:ln>
            <a:noFill/>
          </a:ln>
        </p:spPr>
        <p:txBody>
          <a:bodyPr lIns="91425" tIns="91425" rIns="91425" bIns="91425" anchor="t" anchorCtr="0"/>
          <a:lstStyle>
            <a:lvl1pPr lvl="0" rtl="0">
              <a:lnSpc>
                <a:spcPct val="115000"/>
              </a:lnSpc>
              <a:spcBef>
                <a:spcPts val="600"/>
              </a:spcBef>
              <a:buClr>
                <a:srgbClr val="222222"/>
              </a:buClr>
              <a:buSzPct val="100000"/>
              <a:buFont typeface="Open Sans"/>
              <a:buChar char="·"/>
              <a:defRPr sz="2400">
                <a:solidFill>
                  <a:srgbClr val="222222"/>
                </a:solidFill>
                <a:latin typeface="Open Sans"/>
                <a:ea typeface="Open Sans"/>
                <a:cs typeface="Open Sans"/>
                <a:sym typeface="Open Sans"/>
              </a:defRPr>
            </a:lvl1pPr>
            <a:lvl2pPr lvl="1" rtl="0">
              <a:lnSpc>
                <a:spcPct val="115000"/>
              </a:lnSpc>
              <a:spcBef>
                <a:spcPts val="480"/>
              </a:spcBef>
              <a:buClr>
                <a:srgbClr val="222222"/>
              </a:buClr>
              <a:buSzPct val="100000"/>
              <a:buFont typeface="Open Sans"/>
              <a:buChar char="∘"/>
              <a:defRPr sz="1800">
                <a:solidFill>
                  <a:srgbClr val="222222"/>
                </a:solidFill>
                <a:latin typeface="Open Sans"/>
                <a:ea typeface="Open Sans"/>
                <a:cs typeface="Open Sans"/>
                <a:sym typeface="Open Sans"/>
              </a:defRPr>
            </a:lvl2pPr>
            <a:lvl3pPr lvl="2" rtl="0">
              <a:lnSpc>
                <a:spcPct val="115000"/>
              </a:lnSpc>
              <a:spcBef>
                <a:spcPts val="480"/>
              </a:spcBef>
              <a:buClr>
                <a:srgbClr val="222222"/>
              </a:buClr>
              <a:buSzPct val="100000"/>
              <a:buFont typeface="Open Sans"/>
              <a:buChar char="·"/>
              <a:defRPr sz="1600">
                <a:solidFill>
                  <a:srgbClr val="222222"/>
                </a:solidFill>
                <a:latin typeface="Open Sans"/>
                <a:ea typeface="Open Sans"/>
                <a:cs typeface="Open Sans"/>
                <a:sym typeface="Open Sans"/>
              </a:defRPr>
            </a:lvl3pPr>
            <a:lvl4pPr lvl="3"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4pPr>
            <a:lvl5pPr lvl="4"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5pPr>
            <a:lvl6pPr lvl="5"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6pPr>
            <a:lvl7pPr lvl="6"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7pPr>
            <a:lvl8pPr lvl="7"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8pPr>
            <a:lvl9pPr lvl="8"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hyperlink" Target="twitter.com/chucknorri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ackoverflow.com/research/developer-survey-2016#technology-most-popular-technologies" TargetMode="Externa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8.emf"/><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1.emf"/></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sit.powerbi.com/groups/c459fa4e-d04c-420b-b0d1-9dbaa3b8df28/reports/edf0ad6e-0eab-4fab-af90-845f0419367c/ReportSection6"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
        <p:cNvGrpSpPr/>
        <p:nvPr/>
      </p:nvGrpSpPr>
      <p:grpSpPr>
        <a:xfrm>
          <a:off x="0" y="0"/>
          <a:ext cx="0" cy="0"/>
          <a:chOff x="0" y="0"/>
          <a:chExt cx="0" cy="0"/>
        </a:xfrm>
      </p:grpSpPr>
      <p:pic>
        <p:nvPicPr>
          <p:cNvPr id="58" name="Shape 58"/>
          <p:cNvPicPr preferRelativeResize="0"/>
          <p:nvPr/>
        </p:nvPicPr>
        <p:blipFill>
          <a:blip r:embed="rId3"/>
          <a:stretch>
            <a:fillRect/>
          </a:stretch>
        </p:blipFill>
        <p:spPr>
          <a:xfrm>
            <a:off x="0" y="50"/>
            <a:ext cx="3514725" cy="5143499"/>
          </a:xfrm>
          <a:prstGeom prst="rect">
            <a:avLst/>
          </a:prstGeom>
          <a:noFill/>
          <a:ln>
            <a:noFill/>
          </a:ln>
        </p:spPr>
      </p:pic>
      <p:sp>
        <p:nvSpPr>
          <p:cNvPr id="59" name="Shape 59"/>
          <p:cNvSpPr txBox="1">
            <a:spLocks noGrp="1"/>
          </p:cNvSpPr>
          <p:nvPr>
            <p:ph type="ctrTitle" idx="4294967295"/>
          </p:nvPr>
        </p:nvSpPr>
        <p:spPr>
          <a:xfrm>
            <a:off x="4937750" y="114925"/>
            <a:ext cx="3706800" cy="4735200"/>
          </a:xfrm>
          <a:prstGeom prst="rect">
            <a:avLst/>
          </a:prstGeom>
          <a:noFill/>
        </p:spPr>
        <p:txBody>
          <a:bodyPr lIns="91425" tIns="91425" rIns="91425" bIns="91425" anchor="ctr" anchorCtr="0">
            <a:noAutofit/>
          </a:bodyPr>
          <a:lstStyle/>
          <a:p>
            <a:pPr lvl="0" algn="l" rtl="0">
              <a:spcBef>
                <a:spcPts val="0"/>
              </a:spcBef>
              <a:buNone/>
            </a:pPr>
            <a:r>
              <a:rPr lang="es-ES" dirty="0">
                <a:solidFill>
                  <a:srgbClr val="000000"/>
                </a:solidFill>
                <a:latin typeface="Segoe UI Symbol" panose="020B0502040204020203" pitchFamily="34" charset="0"/>
                <a:ea typeface="Segoe UI Symbol" panose="020B0502040204020203" pitchFamily="34" charset="0"/>
                <a:cs typeface="Special Elite"/>
                <a:sym typeface="Special Elite"/>
              </a:rPr>
              <a:t>La plataforma .NET</a:t>
            </a:r>
            <a:endParaRPr lang="es" dirty="0">
              <a:solidFill>
                <a:srgbClr val="000000"/>
              </a:solidFill>
              <a:latin typeface="Segoe UI Symbol" panose="020B0502040204020203" pitchFamily="34" charset="0"/>
              <a:ea typeface="Segoe UI Symbol" panose="020B0502040204020203" pitchFamily="34" charset="0"/>
              <a:cs typeface="Special Elite"/>
              <a:sym typeface="Special Elite"/>
            </a:endParaRPr>
          </a:p>
          <a:p>
            <a:pPr lvl="0" algn="l" rtl="0">
              <a:spcBef>
                <a:spcPts val="0"/>
              </a:spcBef>
              <a:buNone/>
            </a:pPr>
            <a:r>
              <a:rPr lang="es" sz="1800" dirty="0">
                <a:solidFill>
                  <a:srgbClr val="999999"/>
                </a:solidFill>
                <a:latin typeface="Segoe UI Symbol" panose="020B0502040204020203" pitchFamily="34" charset="0"/>
                <a:ea typeface="Segoe UI Symbol" panose="020B0502040204020203" pitchFamily="34" charset="0"/>
                <a:cs typeface="Special Elite"/>
                <a:sym typeface="Special Elite"/>
              </a:rPr>
              <a:t>by </a:t>
            </a:r>
            <a:r>
              <a:rPr lang="es" sz="1800" u="sng" dirty="0">
                <a:solidFill>
                  <a:schemeClr val="hlink"/>
                </a:solidFill>
                <a:latin typeface="Segoe UI Symbol" panose="020B0502040204020203" pitchFamily="34" charset="0"/>
                <a:ea typeface="Segoe UI Symbol" panose="020B0502040204020203" pitchFamily="34" charset="0"/>
                <a:cs typeface="Special Elite"/>
                <a:sym typeface="Special Elite"/>
                <a:hlinkClick r:id="rId4"/>
              </a:rPr>
              <a:t>@jsuarezruiz</a:t>
            </a: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7360" y="2089110"/>
            <a:ext cx="730390" cy="7868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1930" y="4677110"/>
            <a:ext cx="8740142" cy="444963"/>
          </a:xfrm>
        </p:spPr>
        <p:txBody>
          <a:bodyPr/>
          <a:lstStyle/>
          <a:p>
            <a:pPr algn="ctr">
              <a:buNone/>
            </a:pPr>
            <a:r>
              <a:rPr lang="en-US" sz="1471" dirty="0">
                <a:hlinkClick r:id="rId2"/>
              </a:rPr>
              <a:t>http://stackoverflow.com/research/developer-survey-2016#technology-most-popular-technologies</a:t>
            </a:r>
            <a:r>
              <a:rPr lang="en-US" sz="1471" dirty="0"/>
              <a:t> </a:t>
            </a:r>
          </a:p>
        </p:txBody>
      </p:sp>
      <p:sp>
        <p:nvSpPr>
          <p:cNvPr id="3" name="Title 2"/>
          <p:cNvSpPr>
            <a:spLocks noGrp="1"/>
          </p:cNvSpPr>
          <p:nvPr>
            <p:ph type="title"/>
          </p:nvPr>
        </p:nvSpPr>
        <p:spPr>
          <a:xfrm>
            <a:off x="457200" y="205978"/>
            <a:ext cx="8229600" cy="659602"/>
          </a:xfrm>
        </p:spPr>
        <p:txBody>
          <a:bodyPr/>
          <a:lstStyle/>
          <a:p>
            <a:r>
              <a:rPr lang="en-US" dirty="0" err="1"/>
              <a:t>Tecnologías</a:t>
            </a:r>
            <a:r>
              <a:rPr lang="en-US" dirty="0"/>
              <a:t> </a:t>
            </a:r>
            <a:r>
              <a:rPr lang="en-US" dirty="0" err="1"/>
              <a:t>más</a:t>
            </a:r>
            <a:r>
              <a:rPr lang="en-US" dirty="0"/>
              <a:t> </a:t>
            </a:r>
            <a:r>
              <a:rPr lang="en-US" dirty="0" err="1"/>
              <a:t>populares</a:t>
            </a:r>
            <a:endParaRPr lang="en-US" dirty="0"/>
          </a:p>
        </p:txBody>
      </p:sp>
      <p:pic>
        <p:nvPicPr>
          <p:cNvPr id="4" name="Picture 3"/>
          <p:cNvPicPr>
            <a:picLocks noChangeAspect="1"/>
          </p:cNvPicPr>
          <p:nvPr/>
        </p:nvPicPr>
        <p:blipFill>
          <a:blip r:embed="rId3"/>
          <a:stretch>
            <a:fillRect/>
          </a:stretch>
        </p:blipFill>
        <p:spPr>
          <a:xfrm>
            <a:off x="1879224" y="897957"/>
            <a:ext cx="5385552" cy="3746776"/>
          </a:xfrm>
          <a:prstGeom prst="rect">
            <a:avLst/>
          </a:prstGeom>
        </p:spPr>
      </p:pic>
      <p:pic>
        <p:nvPicPr>
          <p:cNvPr id="6" name="Picture 5"/>
          <p:cNvPicPr>
            <a:picLocks noChangeAspect="1"/>
          </p:cNvPicPr>
          <p:nvPr/>
        </p:nvPicPr>
        <p:blipFill>
          <a:blip r:embed="rId4"/>
          <a:stretch>
            <a:fillRect/>
          </a:stretch>
        </p:blipFill>
        <p:spPr>
          <a:xfrm>
            <a:off x="2723124" y="1731352"/>
            <a:ext cx="3720513" cy="4026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3375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2"/>
                </a:solidFill>
                <a:latin typeface="Segoe UI Light" panose="020B0502040204020203" pitchFamily="34" charset="0"/>
                <a:cs typeface="Segoe UI Light" panose="020B0502040204020203" pitchFamily="34" charset="0"/>
              </a:rPr>
              <a:t>.NET Open Source </a:t>
            </a:r>
          </a:p>
        </p:txBody>
      </p:sp>
      <p:sp>
        <p:nvSpPr>
          <p:cNvPr id="5" name="Text Placeholder 4"/>
          <p:cNvSpPr>
            <a:spLocks noGrp="1"/>
          </p:cNvSpPr>
          <p:nvPr>
            <p:ph type="body" idx="1"/>
          </p:nvPr>
        </p:nvSpPr>
        <p:spPr>
          <a:xfrm>
            <a:off x="766763" y="3651648"/>
            <a:ext cx="7886700" cy="387799"/>
          </a:xfrm>
        </p:spPr>
        <p:txBody>
          <a:bodyPr/>
          <a:lstStyle/>
          <a:p>
            <a:r>
              <a:rPr lang="en-US" dirty="0">
                <a:solidFill>
                  <a:srgbClr val="455862"/>
                </a:solidFill>
                <a:latin typeface="Segoe UI Light" panose="020B0502040204020203" pitchFamily="34" charset="0"/>
                <a:cs typeface="Segoe UI Light" panose="020B0502040204020203" pitchFamily="34" charset="0"/>
              </a:rPr>
              <a:t>La </a:t>
            </a:r>
            <a:r>
              <a:rPr lang="en-US" dirty="0" err="1">
                <a:solidFill>
                  <a:srgbClr val="455862"/>
                </a:solidFill>
                <a:latin typeface="Segoe UI Light" panose="020B0502040204020203" pitchFamily="34" charset="0"/>
                <a:cs typeface="Segoe UI Light" panose="020B0502040204020203" pitchFamily="34" charset="0"/>
              </a:rPr>
              <a:t>evolución</a:t>
            </a:r>
            <a:r>
              <a:rPr lang="en-US" dirty="0">
                <a:solidFill>
                  <a:srgbClr val="455862"/>
                </a:soli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381396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3773" y="959877"/>
            <a:ext cx="8650684" cy="2929415"/>
            <a:chOff x="457200" y="1637448"/>
            <a:chExt cx="11534245" cy="390588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37448"/>
              <a:ext cx="11534245" cy="3905887"/>
            </a:xfrm>
            <a:prstGeom prst="rect">
              <a:avLst/>
            </a:prstGeom>
          </p:spPr>
        </p:pic>
        <p:sp>
          <p:nvSpPr>
            <p:cNvPr id="5" name="TextBox 4"/>
            <p:cNvSpPr txBox="1"/>
            <p:nvPr/>
          </p:nvSpPr>
          <p:spPr>
            <a:xfrm>
              <a:off x="1147105" y="3405725"/>
              <a:ext cx="686513" cy="400109"/>
            </a:xfrm>
            <a:prstGeom prst="rect">
              <a:avLst/>
            </a:prstGeom>
            <a:noFill/>
          </p:spPr>
          <p:txBody>
            <a:bodyPr wrap="none" rtlCol="0">
              <a:spAutoFit/>
            </a:bodyPr>
            <a:lstStyle/>
            <a:p>
              <a:pPr defTabSz="685800">
                <a:defRPr/>
              </a:pPr>
              <a:r>
                <a:rPr lang="en-US" sz="1350" dirty="0">
                  <a:latin typeface="Segoe UI Light" panose="020B0502040204020203" pitchFamily="34" charset="0"/>
                  <a:cs typeface="Segoe UI Light" panose="020B0502040204020203" pitchFamily="34" charset="0"/>
                </a:rPr>
                <a:t>2001</a:t>
              </a:r>
            </a:p>
          </p:txBody>
        </p:sp>
        <p:sp>
          <p:nvSpPr>
            <p:cNvPr id="7" name="TextBox 6"/>
            <p:cNvSpPr txBox="1"/>
            <p:nvPr/>
          </p:nvSpPr>
          <p:spPr>
            <a:xfrm>
              <a:off x="3097677" y="3405725"/>
              <a:ext cx="727123" cy="400109"/>
            </a:xfrm>
            <a:prstGeom prst="rect">
              <a:avLst/>
            </a:prstGeom>
            <a:noFill/>
          </p:spPr>
          <p:txBody>
            <a:bodyPr wrap="none" rtlCol="0">
              <a:spAutoFit/>
            </a:bodyPr>
            <a:lstStyle/>
            <a:p>
              <a:pPr defTabSz="685800">
                <a:defRPr/>
              </a:pPr>
              <a:r>
                <a:rPr lang="en-US" sz="1350" dirty="0">
                  <a:latin typeface="Segoe UI Light" panose="020B0502040204020203" pitchFamily="34" charset="0"/>
                  <a:cs typeface="Segoe UI Light" panose="020B0502040204020203" pitchFamily="34" charset="0"/>
                </a:rPr>
                <a:t>2004</a:t>
              </a:r>
            </a:p>
          </p:txBody>
        </p:sp>
        <p:sp>
          <p:nvSpPr>
            <p:cNvPr id="8" name="TextBox 7"/>
            <p:cNvSpPr txBox="1"/>
            <p:nvPr/>
          </p:nvSpPr>
          <p:spPr>
            <a:xfrm>
              <a:off x="10653314" y="3405725"/>
              <a:ext cx="904521" cy="400109"/>
            </a:xfrm>
            <a:prstGeom prst="rect">
              <a:avLst/>
            </a:prstGeom>
            <a:noFill/>
          </p:spPr>
          <p:txBody>
            <a:bodyPr wrap="none" rtlCol="0">
              <a:spAutoFit/>
            </a:bodyPr>
            <a:lstStyle/>
            <a:p>
              <a:pPr defTabSz="685800">
                <a:defRPr/>
              </a:pPr>
              <a:r>
                <a:rPr lang="en-US" sz="1350" dirty="0">
                  <a:latin typeface="Segoe UI Light" panose="020B0502040204020203" pitchFamily="34" charset="0"/>
                  <a:cs typeface="Segoe UI Light" panose="020B0502040204020203" pitchFamily="34" charset="0"/>
                </a:rPr>
                <a:t>Today </a:t>
              </a:r>
            </a:p>
          </p:txBody>
        </p:sp>
        <p:sp>
          <p:nvSpPr>
            <p:cNvPr id="9" name="TextBox 8"/>
            <p:cNvSpPr txBox="1"/>
            <p:nvPr/>
          </p:nvSpPr>
          <p:spPr>
            <a:xfrm>
              <a:off x="4949415" y="3405725"/>
              <a:ext cx="724985" cy="400109"/>
            </a:xfrm>
            <a:prstGeom prst="rect">
              <a:avLst/>
            </a:prstGeom>
            <a:noFill/>
          </p:spPr>
          <p:txBody>
            <a:bodyPr wrap="none" rtlCol="0">
              <a:spAutoFit/>
            </a:bodyPr>
            <a:lstStyle/>
            <a:p>
              <a:pPr defTabSz="685800">
                <a:defRPr/>
              </a:pPr>
              <a:r>
                <a:rPr lang="en-US" sz="1350" dirty="0">
                  <a:latin typeface="Segoe UI Light" panose="020B0502040204020203" pitchFamily="34" charset="0"/>
                  <a:cs typeface="Segoe UI Light" panose="020B0502040204020203" pitchFamily="34" charset="0"/>
                </a:rPr>
                <a:t>2008</a:t>
              </a:r>
            </a:p>
          </p:txBody>
        </p:sp>
        <p:sp>
          <p:nvSpPr>
            <p:cNvPr id="10" name="TextBox 9"/>
            <p:cNvSpPr txBox="1"/>
            <p:nvPr/>
          </p:nvSpPr>
          <p:spPr>
            <a:xfrm>
              <a:off x="6871694" y="3405725"/>
              <a:ext cx="867507" cy="400109"/>
            </a:xfrm>
            <a:prstGeom prst="rect">
              <a:avLst/>
            </a:prstGeom>
            <a:noFill/>
          </p:spPr>
          <p:txBody>
            <a:bodyPr wrap="square" rtlCol="0">
              <a:spAutoFit/>
            </a:bodyPr>
            <a:lstStyle/>
            <a:p>
              <a:pPr defTabSz="685800">
                <a:defRPr/>
              </a:pPr>
              <a:r>
                <a:rPr lang="en-US" sz="1350" dirty="0">
                  <a:latin typeface="Segoe UI Light" panose="020B0502040204020203" pitchFamily="34" charset="0"/>
                  <a:cs typeface="Segoe UI Light" panose="020B0502040204020203" pitchFamily="34" charset="0"/>
                </a:rPr>
                <a:t>2012</a:t>
              </a:r>
            </a:p>
          </p:txBody>
        </p:sp>
        <p:sp>
          <p:nvSpPr>
            <p:cNvPr id="11" name="TextBox 10"/>
            <p:cNvSpPr txBox="1"/>
            <p:nvPr/>
          </p:nvSpPr>
          <p:spPr>
            <a:xfrm>
              <a:off x="8760573" y="3376041"/>
              <a:ext cx="867507" cy="400109"/>
            </a:xfrm>
            <a:prstGeom prst="rect">
              <a:avLst/>
            </a:prstGeom>
            <a:noFill/>
          </p:spPr>
          <p:txBody>
            <a:bodyPr wrap="square" rtlCol="0">
              <a:spAutoFit/>
            </a:bodyPr>
            <a:lstStyle/>
            <a:p>
              <a:pPr defTabSz="685800">
                <a:defRPr/>
              </a:pPr>
              <a:r>
                <a:rPr lang="en-US" sz="1350" dirty="0">
                  <a:latin typeface="Segoe UI Light" panose="020B0502040204020203" pitchFamily="34" charset="0"/>
                  <a:cs typeface="Segoe UI Light" panose="020B0502040204020203" pitchFamily="34" charset="0"/>
                </a:rPr>
                <a:t>2014</a:t>
              </a:r>
            </a:p>
          </p:txBody>
        </p:sp>
        <p:sp>
          <p:nvSpPr>
            <p:cNvPr id="2" name="TextBox 1"/>
            <p:cNvSpPr txBox="1"/>
            <p:nvPr/>
          </p:nvSpPr>
          <p:spPr>
            <a:xfrm>
              <a:off x="7514376" y="4626322"/>
              <a:ext cx="1246197" cy="627864"/>
            </a:xfrm>
            <a:prstGeom prst="rect">
              <a:avLst/>
            </a:prstGeom>
            <a:noFill/>
          </p:spPr>
          <p:txBody>
            <a:bodyPr wrap="square" lIns="137160" tIns="109728" rIns="137160" bIns="109728" rtlCol="0">
              <a:spAutoFit/>
            </a:bodyPr>
            <a:lstStyle/>
            <a:p>
              <a:pPr>
                <a:lnSpc>
                  <a:spcPct val="90000"/>
                </a:lnSpc>
                <a:spcAft>
                  <a:spcPts val="450"/>
                </a:spcAft>
              </a:pPr>
              <a:endParaRPr lang="en-US" sz="1800" dirty="0" err="1">
                <a:gradFill>
                  <a:gsLst>
                    <a:gs pos="2917">
                      <a:schemeClr val="tx1"/>
                    </a:gs>
                    <a:gs pos="30000">
                      <a:schemeClr val="tx1"/>
                    </a:gs>
                  </a:gsLst>
                  <a:lin ang="5400000" scaled="0"/>
                </a:gradFill>
              </a:endParaRPr>
            </a:p>
          </p:txBody>
        </p:sp>
      </p:grpSp>
      <p:sp>
        <p:nvSpPr>
          <p:cNvPr id="14" name="TextBox 13"/>
          <p:cNvSpPr txBox="1"/>
          <p:nvPr/>
        </p:nvSpPr>
        <p:spPr>
          <a:xfrm>
            <a:off x="230791" y="496539"/>
            <a:ext cx="1820691" cy="387798"/>
          </a:xfrm>
          <a:prstGeom prst="rect">
            <a:avLst/>
          </a:prstGeom>
          <a:noFill/>
        </p:spPr>
        <p:txBody>
          <a:bodyPr wrap="none" lIns="137160" tIns="109728" rIns="137160" bIns="109728" rtlCol="0">
            <a:spAutoFit/>
          </a:bodyPr>
          <a:lstStyle/>
          <a:p>
            <a:pPr>
              <a:lnSpc>
                <a:spcPct val="90000"/>
              </a:lnSpc>
              <a:spcAft>
                <a:spcPts val="450"/>
              </a:spcAft>
            </a:pPr>
            <a:r>
              <a:rPr lang="en-US" sz="1200">
                <a:solidFill>
                  <a:schemeClr val="tx1"/>
                </a:solidFill>
                <a:latin typeface="+mj-lt"/>
              </a:rPr>
              <a:t>Shared Source</a:t>
            </a:r>
            <a:r>
              <a:rPr lang="en-US" sz="1200" dirty="0">
                <a:solidFill>
                  <a:schemeClr val="tx1"/>
                </a:solidFill>
                <a:latin typeface="+mj-lt"/>
              </a:rPr>
              <a:t> </a:t>
            </a:r>
            <a:r>
              <a:rPr lang="en-US" sz="1200">
                <a:solidFill>
                  <a:schemeClr val="tx1"/>
                </a:solidFill>
                <a:latin typeface="+mj-lt"/>
              </a:rPr>
              <a:t>“</a:t>
            </a:r>
            <a:r>
              <a:rPr lang="en-US" sz="1200" dirty="0">
                <a:solidFill>
                  <a:schemeClr val="tx1"/>
                </a:solidFill>
                <a:latin typeface="+mj-lt"/>
              </a:rPr>
              <a:t>Rotor</a:t>
            </a:r>
            <a:r>
              <a:rPr lang="en-US" sz="1200">
                <a:solidFill>
                  <a:schemeClr val="tx1"/>
                </a:solidFill>
                <a:latin typeface="+mj-lt"/>
              </a:rPr>
              <a:t>”</a:t>
            </a:r>
            <a:endParaRPr lang="en-US" sz="1200" dirty="0">
              <a:solidFill>
                <a:schemeClr val="tx1"/>
              </a:solidFill>
              <a:latin typeface="+mj-lt"/>
            </a:endParaRPr>
          </a:p>
        </p:txBody>
      </p:sp>
      <p:sp>
        <p:nvSpPr>
          <p:cNvPr id="15" name="TextBox 14"/>
          <p:cNvSpPr txBox="1"/>
          <p:nvPr/>
        </p:nvSpPr>
        <p:spPr>
          <a:xfrm>
            <a:off x="2231655" y="3964831"/>
            <a:ext cx="660117" cy="387798"/>
          </a:xfrm>
          <a:prstGeom prst="rect">
            <a:avLst/>
          </a:prstGeom>
          <a:noFill/>
        </p:spPr>
        <p:txBody>
          <a:bodyPr wrap="none" lIns="137160" tIns="109728" rIns="137160" bIns="109728" rtlCol="0">
            <a:spAutoFit/>
          </a:bodyPr>
          <a:lstStyle/>
          <a:p>
            <a:pPr>
              <a:lnSpc>
                <a:spcPct val="90000"/>
              </a:lnSpc>
              <a:spcAft>
                <a:spcPts val="450"/>
              </a:spcAft>
            </a:pPr>
            <a:r>
              <a:rPr lang="en-US" sz="1200" dirty="0">
                <a:solidFill>
                  <a:schemeClr val="tx1"/>
                </a:solidFill>
                <a:latin typeface="+mj-lt"/>
              </a:rPr>
              <a:t>Mono</a:t>
            </a:r>
          </a:p>
        </p:txBody>
      </p:sp>
      <p:sp>
        <p:nvSpPr>
          <p:cNvPr id="16" name="TextBox 15"/>
          <p:cNvSpPr txBox="1"/>
          <p:nvPr/>
        </p:nvSpPr>
        <p:spPr>
          <a:xfrm>
            <a:off x="3059680" y="572077"/>
            <a:ext cx="1950534" cy="387798"/>
          </a:xfrm>
          <a:prstGeom prst="rect">
            <a:avLst/>
          </a:prstGeom>
          <a:noFill/>
        </p:spPr>
        <p:txBody>
          <a:bodyPr wrap="none" lIns="137160" tIns="109728" rIns="137160" bIns="109728" rtlCol="0">
            <a:spAutoFit/>
          </a:bodyPr>
          <a:lstStyle/>
          <a:p>
            <a:pPr>
              <a:lnSpc>
                <a:spcPct val="90000"/>
              </a:lnSpc>
              <a:spcAft>
                <a:spcPts val="450"/>
              </a:spcAft>
            </a:pPr>
            <a:r>
              <a:rPr lang="en-US" sz="1200" dirty="0">
                <a:solidFill>
                  <a:schemeClr val="tx1"/>
                </a:solidFill>
                <a:latin typeface="+mj-lt"/>
              </a:rPr>
              <a:t>.NET </a:t>
            </a:r>
            <a:r>
              <a:rPr lang="en-US" sz="1200">
                <a:solidFill>
                  <a:schemeClr val="tx1"/>
                </a:solidFill>
                <a:latin typeface="+mj-lt"/>
              </a:rPr>
              <a:t>Reference </a:t>
            </a:r>
            <a:r>
              <a:rPr lang="en-US" sz="1200" dirty="0">
                <a:solidFill>
                  <a:schemeClr val="tx1"/>
                </a:solidFill>
                <a:latin typeface="+mj-lt"/>
              </a:rPr>
              <a:t>Source</a:t>
            </a:r>
            <a:r>
              <a:rPr lang="en-US" sz="1200">
                <a:solidFill>
                  <a:schemeClr val="tx1"/>
                </a:solidFill>
                <a:latin typeface="+mj-lt"/>
              </a:rPr>
              <a:t> </a:t>
            </a:r>
            <a:endParaRPr lang="en-US" sz="1200" dirty="0">
              <a:solidFill>
                <a:schemeClr val="tx1"/>
              </a:solidFill>
              <a:latin typeface="+mj-lt"/>
            </a:endParaRPr>
          </a:p>
        </p:txBody>
      </p:sp>
      <p:sp>
        <p:nvSpPr>
          <p:cNvPr id="17" name="TextBox 16"/>
          <p:cNvSpPr txBox="1"/>
          <p:nvPr/>
        </p:nvSpPr>
        <p:spPr>
          <a:xfrm>
            <a:off x="4659114" y="3889291"/>
            <a:ext cx="2011448" cy="618118"/>
          </a:xfrm>
          <a:prstGeom prst="rect">
            <a:avLst/>
          </a:prstGeom>
          <a:noFill/>
        </p:spPr>
        <p:txBody>
          <a:bodyPr wrap="none" lIns="137160" tIns="109728" rIns="137160" bIns="109728" rtlCol="0">
            <a:spAutoFit/>
          </a:bodyPr>
          <a:lstStyle/>
          <a:p>
            <a:pPr>
              <a:lnSpc>
                <a:spcPct val="90000"/>
              </a:lnSpc>
              <a:spcAft>
                <a:spcPts val="450"/>
              </a:spcAft>
            </a:pPr>
            <a:r>
              <a:rPr lang="en-US" sz="1200" dirty="0">
                <a:solidFill>
                  <a:schemeClr val="tx1"/>
                </a:solidFill>
                <a:latin typeface="+mj-lt"/>
              </a:rPr>
              <a:t>ASP.NET Open Sourced </a:t>
            </a:r>
          </a:p>
          <a:p>
            <a:pPr>
              <a:lnSpc>
                <a:spcPct val="90000"/>
              </a:lnSpc>
              <a:spcAft>
                <a:spcPts val="450"/>
              </a:spcAft>
            </a:pPr>
            <a:r>
              <a:rPr lang="en-US" sz="1200" dirty="0" err="1">
                <a:solidFill>
                  <a:schemeClr val="tx1"/>
                </a:solidFill>
                <a:latin typeface="+mj-lt"/>
              </a:rPr>
              <a:t>TypeScript</a:t>
            </a:r>
            <a:endParaRPr lang="en-US" sz="1200" dirty="0">
              <a:solidFill>
                <a:schemeClr val="tx1"/>
              </a:solidFill>
              <a:latin typeface="+mj-lt"/>
            </a:endParaRPr>
          </a:p>
        </p:txBody>
      </p:sp>
      <p:sp>
        <p:nvSpPr>
          <p:cNvPr id="18" name="TextBox 17"/>
          <p:cNvSpPr txBox="1"/>
          <p:nvPr/>
        </p:nvSpPr>
        <p:spPr>
          <a:xfrm>
            <a:off x="5731882" y="171188"/>
            <a:ext cx="2173352" cy="848437"/>
          </a:xfrm>
          <a:prstGeom prst="rect">
            <a:avLst/>
          </a:prstGeom>
          <a:noFill/>
        </p:spPr>
        <p:txBody>
          <a:bodyPr wrap="none" lIns="137160" tIns="109728" rIns="137160" bIns="109728" rtlCol="0">
            <a:spAutoFit/>
          </a:bodyPr>
          <a:lstStyle/>
          <a:p>
            <a:pPr algn="ctr">
              <a:lnSpc>
                <a:spcPct val="90000"/>
              </a:lnSpc>
              <a:spcAft>
                <a:spcPts val="450"/>
              </a:spcAft>
            </a:pPr>
            <a:r>
              <a:rPr lang="en-US" sz="1200" dirty="0">
                <a:solidFill>
                  <a:schemeClr val="tx1"/>
                </a:solidFill>
                <a:latin typeface="+mj-lt"/>
              </a:rPr>
              <a:t>.NET Foundation </a:t>
            </a:r>
          </a:p>
          <a:p>
            <a:pPr algn="ctr">
              <a:lnSpc>
                <a:spcPct val="90000"/>
              </a:lnSpc>
              <a:spcAft>
                <a:spcPts val="450"/>
              </a:spcAft>
            </a:pPr>
            <a:r>
              <a:rPr lang="en-US" sz="1200" dirty="0">
                <a:solidFill>
                  <a:schemeClr val="tx1"/>
                </a:solidFill>
                <a:latin typeface="+mj-lt"/>
              </a:rPr>
              <a:t>.NET </a:t>
            </a:r>
            <a:r>
              <a:rPr lang="en-US" sz="1200">
                <a:solidFill>
                  <a:schemeClr val="tx1"/>
                </a:solidFill>
                <a:latin typeface="+mj-lt"/>
              </a:rPr>
              <a:t>Core - Open </a:t>
            </a:r>
            <a:r>
              <a:rPr lang="en-US" sz="1200" dirty="0">
                <a:solidFill>
                  <a:schemeClr val="tx1"/>
                </a:solidFill>
                <a:latin typeface="+mj-lt"/>
              </a:rPr>
              <a:t>Sourced </a:t>
            </a:r>
          </a:p>
          <a:p>
            <a:pPr algn="ctr">
              <a:lnSpc>
                <a:spcPct val="90000"/>
              </a:lnSpc>
              <a:spcAft>
                <a:spcPts val="450"/>
              </a:spcAft>
            </a:pPr>
            <a:r>
              <a:rPr lang="en-US" sz="1200" dirty="0">
                <a:solidFill>
                  <a:schemeClr val="tx1"/>
                </a:solidFill>
                <a:latin typeface="+mj-lt"/>
              </a:rPr>
              <a:t>Roslyn </a:t>
            </a:r>
          </a:p>
        </p:txBody>
      </p:sp>
      <p:sp>
        <p:nvSpPr>
          <p:cNvPr id="19" name="TextBox 18"/>
          <p:cNvSpPr txBox="1"/>
          <p:nvPr/>
        </p:nvSpPr>
        <p:spPr>
          <a:xfrm>
            <a:off x="7125435" y="3964831"/>
            <a:ext cx="2096408" cy="848437"/>
          </a:xfrm>
          <a:prstGeom prst="rect">
            <a:avLst/>
          </a:prstGeom>
          <a:noFill/>
        </p:spPr>
        <p:txBody>
          <a:bodyPr wrap="none" lIns="137160" tIns="109728" rIns="137160" bIns="109728" rtlCol="0">
            <a:spAutoFit/>
          </a:bodyPr>
          <a:lstStyle/>
          <a:p>
            <a:pPr algn="ctr">
              <a:lnSpc>
                <a:spcPct val="90000"/>
              </a:lnSpc>
              <a:spcAft>
                <a:spcPts val="450"/>
              </a:spcAft>
            </a:pPr>
            <a:r>
              <a:rPr lang="en-US" sz="1200" dirty="0">
                <a:solidFill>
                  <a:schemeClr val="bg1">
                    <a:lumMod val="65000"/>
                    <a:lumOff val="35000"/>
                  </a:schemeClr>
                </a:solidFill>
                <a:latin typeface="+mj-lt"/>
              </a:rPr>
              <a:t>.NET Core everywhere</a:t>
            </a:r>
          </a:p>
          <a:p>
            <a:pPr algn="ctr">
              <a:lnSpc>
                <a:spcPct val="90000"/>
              </a:lnSpc>
              <a:spcAft>
                <a:spcPts val="450"/>
              </a:spcAft>
            </a:pPr>
            <a:r>
              <a:rPr lang="en-US" sz="1200" dirty="0">
                <a:solidFill>
                  <a:schemeClr val="bg1">
                    <a:lumMod val="65000"/>
                    <a:lumOff val="35000"/>
                  </a:schemeClr>
                </a:solidFill>
                <a:latin typeface="+mj-lt"/>
              </a:rPr>
              <a:t>Xamarin OSS</a:t>
            </a:r>
          </a:p>
          <a:p>
            <a:pPr algn="ctr">
              <a:lnSpc>
                <a:spcPct val="90000"/>
              </a:lnSpc>
              <a:spcAft>
                <a:spcPts val="450"/>
              </a:spcAft>
            </a:pPr>
            <a:r>
              <a:rPr lang="en-US" sz="1200" dirty="0">
                <a:solidFill>
                  <a:schemeClr val="bg1">
                    <a:lumMod val="65000"/>
                    <a:lumOff val="35000"/>
                  </a:schemeClr>
                </a:solidFill>
                <a:latin typeface="+mj-lt"/>
              </a:rPr>
              <a:t>.NET Core RTM June 27th</a:t>
            </a:r>
          </a:p>
        </p:txBody>
      </p:sp>
    </p:spTree>
    <p:extLst>
      <p:ext uri="{BB962C8B-B14F-4D97-AF65-F5344CB8AC3E}">
        <p14:creationId xmlns:p14="http://schemas.microsoft.com/office/powerpoint/2010/main" val="136233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57956" y="3075989"/>
            <a:ext cx="8428844" cy="1629471"/>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a:t>Cambiando</a:t>
            </a:r>
            <a:r>
              <a:rPr lang="en-US" dirty="0"/>
              <a:t> las </a:t>
            </a:r>
            <a:r>
              <a:rPr lang="en-US" dirty="0" err="1"/>
              <a:t>reglas</a:t>
            </a:r>
            <a:r>
              <a:rPr lang="en-US" dirty="0"/>
              <a:t>…</a:t>
            </a:r>
          </a:p>
        </p:txBody>
      </p:sp>
      <p:sp>
        <p:nvSpPr>
          <p:cNvPr id="8" name="Content Placeholder 7"/>
          <p:cNvSpPr>
            <a:spLocks noGrp="1"/>
          </p:cNvSpPr>
          <p:nvPr>
            <p:ph sz="half" idx="1"/>
          </p:nvPr>
        </p:nvSpPr>
        <p:spPr>
          <a:xfrm>
            <a:off x="257955" y="1251417"/>
            <a:ext cx="3885649" cy="3629971"/>
          </a:xfrm>
        </p:spPr>
        <p:txBody>
          <a:bodyPr>
            <a:normAutofit fontScale="92500"/>
          </a:bodyPr>
          <a:lstStyle/>
          <a:p>
            <a:pPr>
              <a:lnSpc>
                <a:spcPct val="150000"/>
              </a:lnSpc>
              <a:buNone/>
            </a:pPr>
            <a:r>
              <a:rPr lang="en-US" dirty="0" err="1">
                <a:solidFill>
                  <a:srgbClr val="A50021"/>
                </a:solidFill>
              </a:rPr>
              <a:t>Corre</a:t>
            </a:r>
            <a:r>
              <a:rPr lang="en-US" dirty="0">
                <a:solidFill>
                  <a:srgbClr val="A50021"/>
                </a:solidFill>
              </a:rPr>
              <a:t> </a:t>
            </a:r>
            <a:r>
              <a:rPr lang="en-US" dirty="0" err="1">
                <a:solidFill>
                  <a:srgbClr val="A50021"/>
                </a:solidFill>
              </a:rPr>
              <a:t>en</a:t>
            </a:r>
            <a:r>
              <a:rPr lang="en-US" dirty="0">
                <a:solidFill>
                  <a:srgbClr val="A50021"/>
                </a:solidFill>
              </a:rPr>
              <a:t> Windows</a:t>
            </a:r>
          </a:p>
          <a:p>
            <a:pPr>
              <a:lnSpc>
                <a:spcPct val="150000"/>
              </a:lnSpc>
              <a:buNone/>
            </a:pPr>
            <a:r>
              <a:rPr lang="en-US" sz="1500" dirty="0">
                <a:solidFill>
                  <a:srgbClr val="CC0000"/>
                </a:solidFill>
              </a:rPr>
              <a:t>.NET </a:t>
            </a:r>
            <a:r>
              <a:rPr lang="en-US" sz="1500" dirty="0" err="1">
                <a:solidFill>
                  <a:srgbClr val="CC0000"/>
                </a:solidFill>
              </a:rPr>
              <a:t>como</a:t>
            </a:r>
            <a:r>
              <a:rPr lang="en-US" sz="1500" dirty="0">
                <a:solidFill>
                  <a:srgbClr val="CC0000"/>
                </a:solidFill>
              </a:rPr>
              <a:t> Sistema </a:t>
            </a:r>
            <a:r>
              <a:rPr lang="en-US" sz="1500" dirty="0" err="1">
                <a:solidFill>
                  <a:srgbClr val="CC0000"/>
                </a:solidFill>
              </a:rPr>
              <a:t>basado</a:t>
            </a:r>
            <a:r>
              <a:rPr lang="en-US" sz="1500" dirty="0">
                <a:solidFill>
                  <a:srgbClr val="CC0000"/>
                </a:solidFill>
              </a:rPr>
              <a:t> </a:t>
            </a:r>
            <a:r>
              <a:rPr lang="en-US" sz="1500" dirty="0" err="1">
                <a:solidFill>
                  <a:srgbClr val="CC0000"/>
                </a:solidFill>
              </a:rPr>
              <a:t>en</a:t>
            </a:r>
            <a:r>
              <a:rPr lang="en-US" sz="1500" dirty="0">
                <a:solidFill>
                  <a:srgbClr val="CC0000"/>
                </a:solidFill>
              </a:rPr>
              <a:t> </a:t>
            </a:r>
            <a:r>
              <a:rPr lang="en-US" sz="1500" dirty="0" err="1">
                <a:solidFill>
                  <a:srgbClr val="CC0000"/>
                </a:solidFill>
              </a:rPr>
              <a:t>componentes</a:t>
            </a:r>
            <a:endParaRPr lang="en-US" sz="1500" dirty="0">
              <a:solidFill>
                <a:srgbClr val="CC0000"/>
              </a:solidFill>
            </a:endParaRPr>
          </a:p>
          <a:p>
            <a:pPr>
              <a:lnSpc>
                <a:spcPct val="150000"/>
              </a:lnSpc>
              <a:buNone/>
            </a:pPr>
            <a:r>
              <a:rPr lang="en-US" dirty="0" err="1">
                <a:solidFill>
                  <a:srgbClr val="FF0000"/>
                </a:solidFill>
              </a:rPr>
              <a:t>Corre</a:t>
            </a:r>
            <a:r>
              <a:rPr lang="en-US" dirty="0">
                <a:solidFill>
                  <a:srgbClr val="FF0000"/>
                </a:solidFill>
              </a:rPr>
              <a:t> </a:t>
            </a:r>
            <a:r>
              <a:rPr lang="en-US" dirty="0" err="1">
                <a:solidFill>
                  <a:srgbClr val="FF0000"/>
                </a:solidFill>
              </a:rPr>
              <a:t>en</a:t>
            </a:r>
            <a:r>
              <a:rPr lang="en-US" dirty="0">
                <a:solidFill>
                  <a:srgbClr val="FF0000"/>
                </a:solidFill>
              </a:rPr>
              <a:t> VM (CLR)</a:t>
            </a:r>
          </a:p>
          <a:p>
            <a:pPr>
              <a:lnSpc>
                <a:spcPct val="150000"/>
              </a:lnSpc>
              <a:buNone/>
            </a:pPr>
            <a:r>
              <a:rPr lang="en-US" dirty="0" err="1">
                <a:solidFill>
                  <a:srgbClr val="FF3300"/>
                </a:solidFill>
              </a:rPr>
              <a:t>Compiladores</a:t>
            </a:r>
            <a:r>
              <a:rPr lang="en-US" dirty="0">
                <a:solidFill>
                  <a:srgbClr val="FF3300"/>
                </a:solidFill>
              </a:rPr>
              <a:t> “</a:t>
            </a:r>
            <a:r>
              <a:rPr lang="en-US" dirty="0" err="1">
                <a:solidFill>
                  <a:srgbClr val="FF3300"/>
                </a:solidFill>
              </a:rPr>
              <a:t>caja</a:t>
            </a:r>
            <a:r>
              <a:rPr lang="en-US" dirty="0">
                <a:solidFill>
                  <a:srgbClr val="FF3300"/>
                </a:solidFill>
              </a:rPr>
              <a:t> </a:t>
            </a:r>
            <a:r>
              <a:rPr lang="en-US" dirty="0" err="1">
                <a:solidFill>
                  <a:srgbClr val="FF3300"/>
                </a:solidFill>
              </a:rPr>
              <a:t>negra</a:t>
            </a:r>
            <a:r>
              <a:rPr lang="en-US" dirty="0">
                <a:solidFill>
                  <a:srgbClr val="FF3300"/>
                </a:solidFill>
              </a:rPr>
              <a:t>”</a:t>
            </a:r>
          </a:p>
          <a:p>
            <a:pPr>
              <a:lnSpc>
                <a:spcPct val="150000"/>
              </a:lnSpc>
              <a:buNone/>
            </a:pPr>
            <a:r>
              <a:rPr lang="en-US" dirty="0" err="1">
                <a:solidFill>
                  <a:srgbClr val="FF6600"/>
                </a:solidFill>
              </a:rPr>
              <a:t>Editar</a:t>
            </a:r>
            <a:r>
              <a:rPr lang="en-US" dirty="0">
                <a:solidFill>
                  <a:srgbClr val="FF6600"/>
                </a:solidFill>
              </a:rPr>
              <a:t> </a:t>
            </a:r>
            <a:r>
              <a:rPr lang="en-US" dirty="0" err="1">
                <a:solidFill>
                  <a:srgbClr val="FF6600"/>
                </a:solidFill>
              </a:rPr>
              <a:t>en</a:t>
            </a:r>
            <a:r>
              <a:rPr lang="en-US" dirty="0">
                <a:solidFill>
                  <a:srgbClr val="FF6600"/>
                </a:solidFill>
              </a:rPr>
              <a:t> Visual Studio</a:t>
            </a:r>
          </a:p>
          <a:p>
            <a:pPr>
              <a:lnSpc>
                <a:spcPct val="150000"/>
              </a:lnSpc>
              <a:buNone/>
            </a:pPr>
            <a:r>
              <a:rPr lang="en-US" dirty="0" err="1">
                <a:solidFill>
                  <a:srgbClr val="FF9966"/>
                </a:solidFill>
              </a:rPr>
              <a:t>Propietario</a:t>
            </a:r>
            <a:endParaRPr lang="en-US" dirty="0">
              <a:solidFill>
                <a:srgbClr val="FF9966"/>
              </a:solidFill>
            </a:endParaRPr>
          </a:p>
        </p:txBody>
      </p:sp>
      <p:sp>
        <p:nvSpPr>
          <p:cNvPr id="9" name="Content Placeholder 8"/>
          <p:cNvSpPr>
            <a:spLocks noGrp="1"/>
          </p:cNvSpPr>
          <p:nvPr>
            <p:ph sz="half" idx="2"/>
          </p:nvPr>
        </p:nvSpPr>
        <p:spPr>
          <a:xfrm>
            <a:off x="4968307" y="1251418"/>
            <a:ext cx="3885649" cy="3629970"/>
          </a:xfrm>
        </p:spPr>
        <p:txBody>
          <a:bodyPr>
            <a:normAutofit fontScale="92500"/>
          </a:bodyPr>
          <a:lstStyle/>
          <a:p>
            <a:pPr>
              <a:lnSpc>
                <a:spcPct val="150000"/>
              </a:lnSpc>
              <a:buNone/>
            </a:pPr>
            <a:r>
              <a:rPr lang="en-US" dirty="0" err="1">
                <a:solidFill>
                  <a:srgbClr val="003300"/>
                </a:solidFill>
              </a:rPr>
              <a:t>Corre</a:t>
            </a:r>
            <a:r>
              <a:rPr lang="en-US" dirty="0">
                <a:solidFill>
                  <a:srgbClr val="003300"/>
                </a:solidFill>
              </a:rPr>
              <a:t> </a:t>
            </a:r>
            <a:r>
              <a:rPr lang="en-US" dirty="0" err="1">
                <a:solidFill>
                  <a:srgbClr val="003300"/>
                </a:solidFill>
              </a:rPr>
              <a:t>en</a:t>
            </a:r>
            <a:r>
              <a:rPr lang="en-US" dirty="0">
                <a:solidFill>
                  <a:srgbClr val="003300"/>
                </a:solidFill>
              </a:rPr>
              <a:t> </a:t>
            </a:r>
            <a:r>
              <a:rPr lang="en-US" dirty="0" err="1">
                <a:solidFill>
                  <a:srgbClr val="003300"/>
                </a:solidFill>
              </a:rPr>
              <a:t>cualquier</a:t>
            </a:r>
            <a:r>
              <a:rPr lang="en-US" dirty="0">
                <a:solidFill>
                  <a:srgbClr val="003300"/>
                </a:solidFill>
              </a:rPr>
              <a:t> </a:t>
            </a:r>
            <a:r>
              <a:rPr lang="en-US" dirty="0" err="1">
                <a:solidFill>
                  <a:srgbClr val="003300"/>
                </a:solidFill>
              </a:rPr>
              <a:t>sitio</a:t>
            </a:r>
            <a:endParaRPr lang="en-US" dirty="0">
              <a:solidFill>
                <a:srgbClr val="003300"/>
              </a:solidFill>
            </a:endParaRPr>
          </a:p>
          <a:p>
            <a:pPr>
              <a:lnSpc>
                <a:spcPct val="150000"/>
              </a:lnSpc>
              <a:buNone/>
            </a:pPr>
            <a:r>
              <a:rPr lang="en-US" dirty="0" err="1">
                <a:solidFill>
                  <a:srgbClr val="006600"/>
                </a:solidFill>
              </a:rPr>
              <a:t>Despliegue</a:t>
            </a:r>
            <a:r>
              <a:rPr lang="en-US" dirty="0">
                <a:solidFill>
                  <a:srgbClr val="006600"/>
                </a:solidFill>
              </a:rPr>
              <a:t> </a:t>
            </a:r>
            <a:r>
              <a:rPr lang="en-US" dirty="0" err="1">
                <a:solidFill>
                  <a:srgbClr val="006600"/>
                </a:solidFill>
              </a:rPr>
              <a:t>como</a:t>
            </a:r>
            <a:r>
              <a:rPr lang="en-US" dirty="0">
                <a:solidFill>
                  <a:srgbClr val="006600"/>
                </a:solidFill>
              </a:rPr>
              <a:t> </a:t>
            </a:r>
            <a:r>
              <a:rPr lang="en-US" dirty="0" err="1">
                <a:solidFill>
                  <a:srgbClr val="006600"/>
                </a:solidFill>
              </a:rPr>
              <a:t>una</a:t>
            </a:r>
            <a:r>
              <a:rPr lang="en-US" dirty="0">
                <a:solidFill>
                  <a:srgbClr val="006600"/>
                </a:solidFill>
              </a:rPr>
              <a:t> App</a:t>
            </a:r>
          </a:p>
          <a:p>
            <a:pPr>
              <a:lnSpc>
                <a:spcPct val="150000"/>
              </a:lnSpc>
              <a:buNone/>
            </a:pPr>
            <a:r>
              <a:rPr lang="en-US" dirty="0" err="1">
                <a:solidFill>
                  <a:srgbClr val="008000"/>
                </a:solidFill>
              </a:rPr>
              <a:t>Compila</a:t>
            </a:r>
            <a:r>
              <a:rPr lang="en-US" dirty="0">
                <a:solidFill>
                  <a:srgbClr val="008000"/>
                </a:solidFill>
              </a:rPr>
              <a:t> a </a:t>
            </a:r>
            <a:r>
              <a:rPr lang="en-US" dirty="0" err="1">
                <a:solidFill>
                  <a:srgbClr val="008000"/>
                </a:solidFill>
              </a:rPr>
              <a:t>nativo</a:t>
            </a:r>
            <a:endParaRPr lang="en-US" dirty="0">
              <a:solidFill>
                <a:srgbClr val="008000"/>
              </a:solidFill>
            </a:endParaRPr>
          </a:p>
          <a:p>
            <a:pPr>
              <a:lnSpc>
                <a:spcPct val="150000"/>
              </a:lnSpc>
              <a:buNone/>
            </a:pPr>
            <a:r>
              <a:rPr lang="en-US" dirty="0" err="1">
                <a:solidFill>
                  <a:srgbClr val="009900"/>
                </a:solidFill>
              </a:rPr>
              <a:t>Compiladores</a:t>
            </a:r>
            <a:r>
              <a:rPr lang="en-US" dirty="0">
                <a:solidFill>
                  <a:srgbClr val="009900"/>
                </a:solidFill>
              </a:rPr>
              <a:t> Open Source</a:t>
            </a:r>
          </a:p>
          <a:p>
            <a:pPr>
              <a:lnSpc>
                <a:spcPct val="150000"/>
              </a:lnSpc>
              <a:buNone/>
            </a:pPr>
            <a:r>
              <a:rPr lang="en-US" dirty="0" err="1">
                <a:solidFill>
                  <a:srgbClr val="2CAE2C"/>
                </a:solidFill>
              </a:rPr>
              <a:t>Utiliza</a:t>
            </a:r>
            <a:r>
              <a:rPr lang="en-US" dirty="0">
                <a:solidFill>
                  <a:srgbClr val="2CAE2C"/>
                </a:solidFill>
              </a:rPr>
              <a:t> </a:t>
            </a:r>
            <a:r>
              <a:rPr lang="en-US" dirty="0" err="1">
                <a:solidFill>
                  <a:srgbClr val="2CAE2C"/>
                </a:solidFill>
              </a:rPr>
              <a:t>cualquier</a:t>
            </a:r>
            <a:r>
              <a:rPr lang="en-US" dirty="0">
                <a:solidFill>
                  <a:srgbClr val="2CAE2C"/>
                </a:solidFill>
              </a:rPr>
              <a:t> IDE</a:t>
            </a:r>
          </a:p>
          <a:p>
            <a:pPr>
              <a:lnSpc>
                <a:spcPct val="150000"/>
              </a:lnSpc>
              <a:buNone/>
            </a:pPr>
            <a:r>
              <a:rPr lang="en-US" dirty="0">
                <a:solidFill>
                  <a:srgbClr val="32C832"/>
                </a:solidFill>
              </a:rPr>
              <a:t>Open source</a:t>
            </a:r>
          </a:p>
        </p:txBody>
      </p:sp>
      <p:sp>
        <p:nvSpPr>
          <p:cNvPr id="10" name="Right Arrow 9"/>
          <p:cNvSpPr/>
          <p:nvPr/>
        </p:nvSpPr>
        <p:spPr>
          <a:xfrm>
            <a:off x="4151730" y="1430756"/>
            <a:ext cx="427643" cy="302299"/>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defRPr/>
            </a:pPr>
            <a:endParaRPr lang="en-US" sz="1350" kern="1200">
              <a:solidFill>
                <a:srgbClr val="FFFFFF"/>
              </a:solidFill>
              <a:latin typeface="Segoe UI"/>
            </a:endParaRPr>
          </a:p>
        </p:txBody>
      </p:sp>
      <p:sp>
        <p:nvSpPr>
          <p:cNvPr id="11" name="Right Arrow 10"/>
          <p:cNvSpPr/>
          <p:nvPr/>
        </p:nvSpPr>
        <p:spPr>
          <a:xfrm>
            <a:off x="4151730" y="1996275"/>
            <a:ext cx="427643" cy="302299"/>
          </a:xfrm>
          <a:prstGeom prst="rightArrow">
            <a:avLst/>
          </a:prstGeom>
          <a:solidFill>
            <a:srgbClr val="235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defRPr/>
            </a:pPr>
            <a:endParaRPr lang="en-US" sz="1350" kern="1200">
              <a:solidFill>
                <a:srgbClr val="FFFFFF"/>
              </a:solidFill>
              <a:latin typeface="Segoe UI"/>
            </a:endParaRPr>
          </a:p>
        </p:txBody>
      </p:sp>
      <p:sp>
        <p:nvSpPr>
          <p:cNvPr id="12" name="Right Arrow 11"/>
          <p:cNvSpPr/>
          <p:nvPr/>
        </p:nvSpPr>
        <p:spPr>
          <a:xfrm>
            <a:off x="4151730" y="2561795"/>
            <a:ext cx="427643" cy="302299"/>
          </a:xfrm>
          <a:prstGeom prst="rightArrow">
            <a:avLst/>
          </a:prstGeom>
          <a:solidFill>
            <a:srgbClr val="2B6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defRPr/>
            </a:pPr>
            <a:endParaRPr lang="en-US" sz="1350" kern="1200">
              <a:solidFill>
                <a:srgbClr val="FFFFFF"/>
              </a:solidFill>
              <a:latin typeface="Segoe UI"/>
            </a:endParaRPr>
          </a:p>
        </p:txBody>
      </p:sp>
      <p:sp>
        <p:nvSpPr>
          <p:cNvPr id="13" name="Right Arrow 12"/>
          <p:cNvSpPr/>
          <p:nvPr/>
        </p:nvSpPr>
        <p:spPr>
          <a:xfrm>
            <a:off x="4151730" y="3127314"/>
            <a:ext cx="427643" cy="302299"/>
          </a:xfrm>
          <a:prstGeom prst="rightArrow">
            <a:avLst/>
          </a:prstGeom>
          <a:solidFill>
            <a:srgbClr val="348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defRPr/>
            </a:pPr>
            <a:endParaRPr lang="en-US" sz="1350" kern="1200">
              <a:solidFill>
                <a:srgbClr val="FFFFFF"/>
              </a:solidFill>
              <a:latin typeface="Segoe UI"/>
            </a:endParaRPr>
          </a:p>
        </p:txBody>
      </p:sp>
      <p:sp>
        <p:nvSpPr>
          <p:cNvPr id="14" name="Right Arrow 13"/>
          <p:cNvSpPr/>
          <p:nvPr/>
        </p:nvSpPr>
        <p:spPr>
          <a:xfrm>
            <a:off x="4151730" y="3692834"/>
            <a:ext cx="427643" cy="302299"/>
          </a:xfrm>
          <a:prstGeom prst="rightArrow">
            <a:avLst/>
          </a:prstGeom>
          <a:solidFill>
            <a:srgbClr val="6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defRPr/>
            </a:pPr>
            <a:endParaRPr lang="en-US" sz="1350" kern="1200">
              <a:solidFill>
                <a:srgbClr val="FFFFFF"/>
              </a:solidFill>
              <a:latin typeface="Segoe UI"/>
            </a:endParaRPr>
          </a:p>
        </p:txBody>
      </p:sp>
      <p:sp>
        <p:nvSpPr>
          <p:cNvPr id="15" name="Right Arrow 14"/>
          <p:cNvSpPr/>
          <p:nvPr/>
        </p:nvSpPr>
        <p:spPr>
          <a:xfrm>
            <a:off x="4151730" y="4258355"/>
            <a:ext cx="427643" cy="302299"/>
          </a:xfrm>
          <a:prstGeom prst="rightArrow">
            <a:avLst/>
          </a:prstGeom>
          <a:solidFill>
            <a:srgbClr val="A9C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defRPr/>
            </a:pPr>
            <a:endParaRPr lang="en-US" sz="1350" kern="1200">
              <a:solidFill>
                <a:srgbClr val="FFFFFF"/>
              </a:solidFill>
              <a:latin typeface="Segoe UI"/>
            </a:endParaRPr>
          </a:p>
        </p:txBody>
      </p:sp>
    </p:spTree>
    <p:extLst>
      <p:ext uri="{BB962C8B-B14F-4D97-AF65-F5344CB8AC3E}">
        <p14:creationId xmlns:p14="http://schemas.microsoft.com/office/powerpoint/2010/main" val="398873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250"/>
                                        <p:tgtEl>
                                          <p:spTgt spid="8">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
                                        <p:tgtEl>
                                          <p:spTgt spid="10"/>
                                        </p:tgtEl>
                                      </p:cBhvr>
                                    </p:animEffect>
                                  </p:childTnLst>
                                </p:cTn>
                              </p:par>
                            </p:childTnLst>
                          </p:cTn>
                        </p:par>
                        <p:par>
                          <p:cTn id="12" fill="hold">
                            <p:stCondLst>
                              <p:cond delay="26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25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wipe(left)">
                                      <p:cBhvr>
                                        <p:cTn id="20" dur="250"/>
                                        <p:tgtEl>
                                          <p:spTgt spid="8">
                                            <p:txEl>
                                              <p:pRg st="1" end="1"/>
                                            </p:txEl>
                                          </p:spTgt>
                                        </p:tgtEl>
                                      </p:cBhvr>
                                    </p:animEffect>
                                  </p:childTnLst>
                                </p:cTn>
                              </p:par>
                            </p:childTnLst>
                          </p:cTn>
                        </p:par>
                        <p:par>
                          <p:cTn id="21" fill="hold">
                            <p:stCondLst>
                              <p:cond delay="25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10"/>
                                        <p:tgtEl>
                                          <p:spTgt spid="11"/>
                                        </p:tgtEl>
                                      </p:cBhvr>
                                    </p:animEffect>
                                  </p:childTnLst>
                                </p:cTn>
                              </p:par>
                            </p:childTnLst>
                          </p:cTn>
                        </p:par>
                        <p:par>
                          <p:cTn id="25" fill="hold">
                            <p:stCondLst>
                              <p:cond delay="260"/>
                            </p:stCondLst>
                            <p:childTnLst>
                              <p:par>
                                <p:cTn id="26" presetID="22" presetClass="entr" presetSubtype="8" fill="hold" grpId="0" nodeType="after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wipe(left)">
                                      <p:cBhvr>
                                        <p:cTn id="28" dur="250"/>
                                        <p:tgtEl>
                                          <p:spTgt spid="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wipe(left)">
                                      <p:cBhvr>
                                        <p:cTn id="33" dur="250"/>
                                        <p:tgtEl>
                                          <p:spTgt spid="8">
                                            <p:txEl>
                                              <p:pRg st="2" end="2"/>
                                            </p:txEl>
                                          </p:spTgt>
                                        </p:tgtEl>
                                      </p:cBhvr>
                                    </p:animEffect>
                                  </p:childTnLst>
                                </p:cTn>
                              </p:par>
                            </p:childTnLst>
                          </p:cTn>
                        </p:par>
                        <p:par>
                          <p:cTn id="34" fill="hold">
                            <p:stCondLst>
                              <p:cond delay="250"/>
                            </p:stCondLst>
                            <p:childTnLst>
                              <p:par>
                                <p:cTn id="35" presetID="22" presetClass="entr" presetSubtype="8"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
                                        <p:tgtEl>
                                          <p:spTgt spid="12"/>
                                        </p:tgtEl>
                                      </p:cBhvr>
                                    </p:animEffect>
                                  </p:childTnLst>
                                </p:cTn>
                              </p:par>
                            </p:childTnLst>
                          </p:cTn>
                        </p:par>
                        <p:par>
                          <p:cTn id="38" fill="hold">
                            <p:stCondLst>
                              <p:cond delay="260"/>
                            </p:stCondLst>
                            <p:childTnLst>
                              <p:par>
                                <p:cTn id="39" presetID="22" presetClass="entr" presetSubtype="8" fill="hold" grpId="0" nodeType="after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animEffect transition="in" filter="wipe(left)">
                                      <p:cBhvr>
                                        <p:cTn id="41" dur="250"/>
                                        <p:tgtEl>
                                          <p:spTgt spid="9">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8">
                                            <p:txEl>
                                              <p:pRg st="3" end="3"/>
                                            </p:txEl>
                                          </p:spTgt>
                                        </p:tgtEl>
                                        <p:attrNameLst>
                                          <p:attrName>style.visibility</p:attrName>
                                        </p:attrNameLst>
                                      </p:cBhvr>
                                      <p:to>
                                        <p:strVal val="visible"/>
                                      </p:to>
                                    </p:set>
                                    <p:animEffect transition="in" filter="wipe(left)">
                                      <p:cBhvr>
                                        <p:cTn id="46" dur="250"/>
                                        <p:tgtEl>
                                          <p:spTgt spid="8">
                                            <p:txEl>
                                              <p:pRg st="3" end="3"/>
                                            </p:txEl>
                                          </p:spTgt>
                                        </p:tgtEl>
                                      </p:cBhvr>
                                    </p:animEffect>
                                  </p:childTnLst>
                                </p:cTn>
                              </p:par>
                            </p:childTnLst>
                          </p:cTn>
                        </p:par>
                        <p:par>
                          <p:cTn id="47" fill="hold">
                            <p:stCondLst>
                              <p:cond delay="250"/>
                            </p:stCondLst>
                            <p:childTnLst>
                              <p:par>
                                <p:cTn id="48" presetID="22" presetClass="entr" presetSubtype="8"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10"/>
                                        <p:tgtEl>
                                          <p:spTgt spid="13"/>
                                        </p:tgtEl>
                                      </p:cBhvr>
                                    </p:animEffect>
                                  </p:childTnLst>
                                </p:cTn>
                              </p:par>
                            </p:childTnLst>
                          </p:cTn>
                        </p:par>
                        <p:par>
                          <p:cTn id="51" fill="hold">
                            <p:stCondLst>
                              <p:cond delay="260"/>
                            </p:stCondLst>
                            <p:childTnLst>
                              <p:par>
                                <p:cTn id="52" presetID="22" presetClass="entr" presetSubtype="8" fill="hold" grpId="0" nodeType="afterEffect">
                                  <p:stCondLst>
                                    <p:cond delay="0"/>
                                  </p:stCondLst>
                                  <p:childTnLst>
                                    <p:set>
                                      <p:cBhvr>
                                        <p:cTn id="53" dur="1" fill="hold">
                                          <p:stCondLst>
                                            <p:cond delay="0"/>
                                          </p:stCondLst>
                                        </p:cTn>
                                        <p:tgtEl>
                                          <p:spTgt spid="9">
                                            <p:txEl>
                                              <p:pRg st="3" end="3"/>
                                            </p:txEl>
                                          </p:spTgt>
                                        </p:tgtEl>
                                        <p:attrNameLst>
                                          <p:attrName>style.visibility</p:attrName>
                                        </p:attrNameLst>
                                      </p:cBhvr>
                                      <p:to>
                                        <p:strVal val="visible"/>
                                      </p:to>
                                    </p:set>
                                    <p:animEffect transition="in" filter="wipe(left)">
                                      <p:cBhvr>
                                        <p:cTn id="54" dur="250"/>
                                        <p:tgtEl>
                                          <p:spTgt spid="9">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8">
                                            <p:txEl>
                                              <p:pRg st="4" end="4"/>
                                            </p:txEl>
                                          </p:spTgt>
                                        </p:tgtEl>
                                        <p:attrNameLst>
                                          <p:attrName>style.visibility</p:attrName>
                                        </p:attrNameLst>
                                      </p:cBhvr>
                                      <p:to>
                                        <p:strVal val="visible"/>
                                      </p:to>
                                    </p:set>
                                    <p:animEffect transition="in" filter="wipe(left)">
                                      <p:cBhvr>
                                        <p:cTn id="59" dur="250"/>
                                        <p:tgtEl>
                                          <p:spTgt spid="8">
                                            <p:txEl>
                                              <p:pRg st="4" end="4"/>
                                            </p:txEl>
                                          </p:spTgt>
                                        </p:tgtEl>
                                      </p:cBhvr>
                                    </p:animEffect>
                                  </p:childTnLst>
                                </p:cTn>
                              </p:par>
                            </p:childTnLst>
                          </p:cTn>
                        </p:par>
                        <p:par>
                          <p:cTn id="60" fill="hold">
                            <p:stCondLst>
                              <p:cond delay="250"/>
                            </p:stCondLst>
                            <p:childTnLst>
                              <p:par>
                                <p:cTn id="61" presetID="22" presetClass="entr" presetSubtype="8"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10"/>
                                        <p:tgtEl>
                                          <p:spTgt spid="14"/>
                                        </p:tgtEl>
                                      </p:cBhvr>
                                    </p:animEffect>
                                  </p:childTnLst>
                                </p:cTn>
                              </p:par>
                            </p:childTnLst>
                          </p:cTn>
                        </p:par>
                        <p:par>
                          <p:cTn id="64" fill="hold">
                            <p:stCondLst>
                              <p:cond delay="260"/>
                            </p:stCondLst>
                            <p:childTnLst>
                              <p:par>
                                <p:cTn id="65" presetID="22" presetClass="entr" presetSubtype="8" fill="hold" grpId="0" nodeType="afterEffect">
                                  <p:stCondLst>
                                    <p:cond delay="0"/>
                                  </p:stCondLst>
                                  <p:childTnLst>
                                    <p:set>
                                      <p:cBhvr>
                                        <p:cTn id="66" dur="1" fill="hold">
                                          <p:stCondLst>
                                            <p:cond delay="0"/>
                                          </p:stCondLst>
                                        </p:cTn>
                                        <p:tgtEl>
                                          <p:spTgt spid="9">
                                            <p:txEl>
                                              <p:pRg st="4" end="4"/>
                                            </p:txEl>
                                          </p:spTgt>
                                        </p:tgtEl>
                                        <p:attrNameLst>
                                          <p:attrName>style.visibility</p:attrName>
                                        </p:attrNameLst>
                                      </p:cBhvr>
                                      <p:to>
                                        <p:strVal val="visible"/>
                                      </p:to>
                                    </p:set>
                                    <p:animEffect transition="in" filter="wipe(left)">
                                      <p:cBhvr>
                                        <p:cTn id="67" dur="250"/>
                                        <p:tgtEl>
                                          <p:spTgt spid="9">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
                                            <p:txEl>
                                              <p:pRg st="5" end="5"/>
                                            </p:txEl>
                                          </p:spTgt>
                                        </p:tgtEl>
                                        <p:attrNameLst>
                                          <p:attrName>style.visibility</p:attrName>
                                        </p:attrNameLst>
                                      </p:cBhvr>
                                      <p:to>
                                        <p:strVal val="visible"/>
                                      </p:to>
                                    </p:set>
                                    <p:animEffect transition="in" filter="wipe(left)">
                                      <p:cBhvr>
                                        <p:cTn id="72" dur="250"/>
                                        <p:tgtEl>
                                          <p:spTgt spid="8">
                                            <p:txEl>
                                              <p:pRg st="5" end="5"/>
                                            </p:txEl>
                                          </p:spTgt>
                                        </p:tgtEl>
                                      </p:cBhvr>
                                    </p:animEffect>
                                  </p:childTnLst>
                                </p:cTn>
                              </p:par>
                            </p:childTnLst>
                          </p:cTn>
                        </p:par>
                        <p:par>
                          <p:cTn id="73" fill="hold">
                            <p:stCondLst>
                              <p:cond delay="250"/>
                            </p:stCondLst>
                            <p:childTnLst>
                              <p:par>
                                <p:cTn id="74" presetID="22" presetClass="entr" presetSubtype="8"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10"/>
                                        <p:tgtEl>
                                          <p:spTgt spid="15"/>
                                        </p:tgtEl>
                                      </p:cBhvr>
                                    </p:animEffect>
                                  </p:childTnLst>
                                </p:cTn>
                              </p:par>
                            </p:childTnLst>
                          </p:cTn>
                        </p:par>
                        <p:par>
                          <p:cTn id="77" fill="hold">
                            <p:stCondLst>
                              <p:cond delay="260"/>
                            </p:stCondLst>
                            <p:childTnLst>
                              <p:par>
                                <p:cTn id="78" presetID="22" presetClass="entr" presetSubtype="8" fill="hold" grpId="0" nodeType="afterEffect">
                                  <p:stCondLst>
                                    <p:cond delay="0"/>
                                  </p:stCondLst>
                                  <p:childTnLst>
                                    <p:set>
                                      <p:cBhvr>
                                        <p:cTn id="79" dur="1" fill="hold">
                                          <p:stCondLst>
                                            <p:cond delay="0"/>
                                          </p:stCondLst>
                                        </p:cTn>
                                        <p:tgtEl>
                                          <p:spTgt spid="9">
                                            <p:txEl>
                                              <p:pRg st="5" end="5"/>
                                            </p:txEl>
                                          </p:spTgt>
                                        </p:tgtEl>
                                        <p:attrNameLst>
                                          <p:attrName>style.visibility</p:attrName>
                                        </p:attrNameLst>
                                      </p:cBhvr>
                                      <p:to>
                                        <p:strVal val="visible"/>
                                      </p:to>
                                    </p:set>
                                    <p:animEffect transition="in" filter="wipe(left)">
                                      <p:cBhvr>
                                        <p:cTn id="80" dur="250"/>
                                        <p:tgtEl>
                                          <p:spTgt spid="9">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uiExpand="1" build="p"/>
      <p:bldP spid="9" grpId="0" uiExpand="1" build="p"/>
      <p:bldP spid="10" grpId="0" animBg="1"/>
      <p:bldP spid="11" grpId="0" animBg="1"/>
      <p:bldP spid="12"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a:t>
            </a:r>
          </a:p>
        </p:txBody>
      </p:sp>
      <p:sp>
        <p:nvSpPr>
          <p:cNvPr id="5" name="Content Placeholder 4"/>
          <p:cNvSpPr>
            <a:spLocks noGrp="1"/>
          </p:cNvSpPr>
          <p:nvPr>
            <p:ph type="body" sz="quarter" idx="10"/>
          </p:nvPr>
        </p:nvSpPr>
        <p:spPr>
          <a:xfrm>
            <a:off x="201929" y="1063378"/>
            <a:ext cx="8740142" cy="3384456"/>
          </a:xfrm>
        </p:spPr>
        <p:txBody>
          <a:bodyPr/>
          <a:lstStyle/>
          <a:p>
            <a:pPr marL="336179" indent="-336179">
              <a:spcBef>
                <a:spcPts val="882"/>
              </a:spcBef>
              <a:buFont typeface="Arial" panose="020B0604020202020204" pitchFamily="34" charset="0"/>
              <a:buChar char="•"/>
            </a:pPr>
            <a:r>
              <a:rPr lang="en-US" sz="2353" dirty="0"/>
              <a:t>Nuevo OSS y x-plat .NET runtime</a:t>
            </a:r>
          </a:p>
          <a:p>
            <a:pPr marL="336179" indent="-336179">
              <a:spcBef>
                <a:spcPts val="882"/>
              </a:spcBef>
              <a:buFont typeface="Arial" panose="020B0604020202020204" pitchFamily="34" charset="0"/>
              <a:buChar char="•"/>
            </a:pPr>
            <a:r>
              <a:rPr lang="en-US" sz="2353" dirty="0"/>
              <a:t>Introduce NET Standard</a:t>
            </a:r>
          </a:p>
          <a:p>
            <a:pPr marL="336179" indent="-336179">
              <a:spcBef>
                <a:spcPts val="882"/>
              </a:spcBef>
              <a:buFont typeface="Arial" panose="020B0604020202020204" pitchFamily="34" charset="0"/>
              <a:buChar char="•"/>
            </a:pPr>
            <a:r>
              <a:rPr lang="en-US" sz="2353" dirty="0"/>
              <a:t>“.NET Core CLI”</a:t>
            </a:r>
            <a:r>
              <a:rPr lang="en-US" sz="2353" dirty="0">
                <a:cs typeface="Segoe UI" panose="020B0502040204020203" pitchFamily="34" charset="0"/>
              </a:rPr>
              <a:t>—</a:t>
            </a:r>
            <a:r>
              <a:rPr lang="en-US" sz="2353" dirty="0"/>
              <a:t>para </a:t>
            </a:r>
            <a:r>
              <a:rPr lang="en-US" sz="2353" dirty="0" err="1"/>
              <a:t>compilar</a:t>
            </a:r>
            <a:r>
              <a:rPr lang="en-US" sz="2353" dirty="0"/>
              <a:t> y </a:t>
            </a:r>
            <a:r>
              <a:rPr lang="en-US" sz="2353" dirty="0" err="1"/>
              <a:t>publicar</a:t>
            </a:r>
            <a:r>
              <a:rPr lang="en-US" sz="2353" dirty="0"/>
              <a:t> Apps</a:t>
            </a:r>
          </a:p>
          <a:p>
            <a:pPr marL="336179" indent="-336179">
              <a:spcBef>
                <a:spcPts val="882"/>
              </a:spcBef>
              <a:buFont typeface="Arial" panose="020B0604020202020204" pitchFamily="34" charset="0"/>
              <a:buChar char="•"/>
            </a:pPr>
            <a:r>
              <a:rPr lang="en-US" sz="2353" dirty="0" err="1"/>
              <a:t>Soporta</a:t>
            </a:r>
            <a:r>
              <a:rPr lang="en-US" sz="2353" dirty="0"/>
              <a:t> </a:t>
            </a:r>
            <a:r>
              <a:rPr lang="en-US" sz="2353" dirty="0" err="1"/>
              <a:t>despliegues</a:t>
            </a:r>
            <a:r>
              <a:rPr lang="en-US" sz="2353" dirty="0"/>
              <a:t> </a:t>
            </a:r>
            <a:r>
              <a:rPr lang="en-US" sz="2353" dirty="0" err="1"/>
              <a:t>en</a:t>
            </a:r>
            <a:r>
              <a:rPr lang="en-US" sz="2353" dirty="0"/>
              <a:t> local, Docker, etc.</a:t>
            </a:r>
          </a:p>
          <a:p>
            <a:pPr marL="336179" indent="-336179">
              <a:spcBef>
                <a:spcPts val="882"/>
              </a:spcBef>
              <a:buFont typeface="Arial" panose="020B0604020202020204" pitchFamily="34" charset="0"/>
              <a:buChar char="•"/>
            </a:pPr>
            <a:r>
              <a:rPr lang="en-US" sz="2353" dirty="0"/>
              <a:t>Alto </a:t>
            </a:r>
            <a:r>
              <a:rPr lang="en-US" sz="2353" dirty="0" err="1"/>
              <a:t>rendimiento</a:t>
            </a:r>
            <a:r>
              <a:rPr lang="en-US" sz="2353" dirty="0"/>
              <a:t>, </a:t>
            </a:r>
            <a:r>
              <a:rPr lang="en-US" sz="2353" dirty="0" err="1"/>
              <a:t>compiladores</a:t>
            </a:r>
            <a:r>
              <a:rPr lang="en-US" sz="2353" dirty="0"/>
              <a:t> </a:t>
            </a:r>
            <a:r>
              <a:rPr lang="en-US" sz="2353" dirty="0" err="1"/>
              <a:t>nativos</a:t>
            </a:r>
            <a:endParaRPr lang="en-US" sz="2353" dirty="0"/>
          </a:p>
          <a:p>
            <a:endParaRPr lang="en-US" sz="2647" dirty="0"/>
          </a:p>
        </p:txBody>
      </p:sp>
    </p:spTree>
    <p:extLst>
      <p:ext uri="{BB962C8B-B14F-4D97-AF65-F5344CB8AC3E}">
        <p14:creationId xmlns:p14="http://schemas.microsoft.com/office/powerpoint/2010/main" val="10526017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103112" y="1"/>
            <a:ext cx="9350226" cy="5143500"/>
          </a:xfrm>
          <a:prstGeom prst="rect">
            <a:avLst/>
          </a:prstGeom>
        </p:spPr>
      </p:pic>
    </p:spTree>
    <p:extLst>
      <p:ext uri="{BB962C8B-B14F-4D97-AF65-F5344CB8AC3E}">
        <p14:creationId xmlns:p14="http://schemas.microsoft.com/office/powerpoint/2010/main" val="41163796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ASP.NET Core</a:t>
            </a:r>
          </a:p>
        </p:txBody>
      </p:sp>
    </p:spTree>
    <p:extLst>
      <p:ext uri="{BB962C8B-B14F-4D97-AF65-F5344CB8AC3E}">
        <p14:creationId xmlns:p14="http://schemas.microsoft.com/office/powerpoint/2010/main" val="23538150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ASP.NET Core </a:t>
            </a:r>
            <a:endParaRPr lang="en-US" dirty="0">
              <a:solidFill>
                <a:schemeClr val="accent6">
                  <a:lumMod val="50000"/>
                  <a:lumOff val="50000"/>
                </a:schemeClr>
              </a:solidFill>
            </a:endParaRPr>
          </a:p>
        </p:txBody>
      </p:sp>
      <p:sp>
        <p:nvSpPr>
          <p:cNvPr id="5" name="Text Placeholder 4"/>
          <p:cNvSpPr>
            <a:spLocks noGrp="1"/>
          </p:cNvSpPr>
          <p:nvPr>
            <p:ph type="body" sz="quarter" idx="4294967295"/>
          </p:nvPr>
        </p:nvSpPr>
        <p:spPr>
          <a:xfrm>
            <a:off x="723963" y="1899431"/>
            <a:ext cx="7697815" cy="1357769"/>
          </a:xfrm>
        </p:spPr>
        <p:txBody>
          <a:bodyPr/>
          <a:lstStyle/>
          <a:p>
            <a:pPr algn="ctr">
              <a:buNone/>
            </a:pPr>
            <a:r>
              <a:rPr lang="en-US" dirty="0"/>
              <a:t>Un </a:t>
            </a:r>
            <a:r>
              <a:rPr lang="en-US" dirty="0" err="1"/>
              <a:t>nuevo</a:t>
            </a:r>
            <a:r>
              <a:rPr lang="en-US" dirty="0"/>
              <a:t> framework </a:t>
            </a:r>
            <a:r>
              <a:rPr lang="en-US" b="1" dirty="0"/>
              <a:t>open-source</a:t>
            </a:r>
            <a:r>
              <a:rPr lang="en-US" dirty="0"/>
              <a:t> y </a:t>
            </a:r>
            <a:r>
              <a:rPr lang="en-US" b="1" dirty="0"/>
              <a:t>cross-platform</a:t>
            </a:r>
            <a:r>
              <a:rPr lang="en-US" dirty="0"/>
              <a:t> para </a:t>
            </a:r>
            <a:r>
              <a:rPr lang="en-US" dirty="0" err="1"/>
              <a:t>construir</a:t>
            </a:r>
            <a:r>
              <a:rPr lang="en-US" dirty="0"/>
              <a:t> </a:t>
            </a:r>
            <a:r>
              <a:rPr lang="en-US" b="1" dirty="0" err="1"/>
              <a:t>aplicaciones</a:t>
            </a:r>
            <a:r>
              <a:rPr lang="en-US" b="1" dirty="0"/>
              <a:t> web </a:t>
            </a:r>
            <a:r>
              <a:rPr lang="en-US" dirty="0" err="1"/>
              <a:t>utilizando</a:t>
            </a:r>
            <a:r>
              <a:rPr lang="en-US" dirty="0"/>
              <a:t> </a:t>
            </a:r>
            <a:r>
              <a:rPr lang="en-US" b="1" dirty="0"/>
              <a:t>.NET</a:t>
            </a:r>
          </a:p>
        </p:txBody>
      </p:sp>
    </p:spTree>
    <p:extLst>
      <p:ext uri="{BB962C8B-B14F-4D97-AF65-F5344CB8AC3E}">
        <p14:creationId xmlns:p14="http://schemas.microsoft.com/office/powerpoint/2010/main" val="2563971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a:t>
            </a:r>
          </a:p>
        </p:txBody>
      </p:sp>
      <p:sp>
        <p:nvSpPr>
          <p:cNvPr id="20" name="Rectangle 19"/>
          <p:cNvSpPr/>
          <p:nvPr/>
        </p:nvSpPr>
        <p:spPr bwMode="auto">
          <a:xfrm>
            <a:off x="4763183" y="2764590"/>
            <a:ext cx="3413951" cy="1757496"/>
          </a:xfrm>
          <a:prstGeom prst="rect">
            <a:avLst/>
          </a:prstGeom>
          <a:solidFill>
            <a:srgbClr val="5C2D91"/>
          </a:solidFill>
          <a:ln w="25400" cap="flat" cmpd="sng" algn="ctr">
            <a:noFill/>
            <a:prstDash val="solid"/>
            <a:headEnd type="none" w="med" len="med"/>
            <a:tailEnd type="none" w="med" len="med"/>
          </a:ln>
          <a:effectLst/>
        </p:spPr>
        <p:txBody>
          <a:bodyPr vert="horz" wrap="square" lIns="537627" tIns="201611" rIns="65879" bIns="65882" numCol="1" rtlCol="0" anchor="t" anchorCtr="0" compatLnSpc="1">
            <a:prstTxWarp prst="textNoShape">
              <a:avLst/>
            </a:prstTxWarp>
          </a:bodyPr>
          <a:lstStyle/>
          <a:p>
            <a:pPr defTabSz="671766">
              <a:defRPr/>
            </a:pPr>
            <a:endParaRPr lang="en-US" sz="2059" dirty="0">
              <a:gradFill>
                <a:gsLst>
                  <a:gs pos="14679">
                    <a:srgbClr val="FFFFFF"/>
                  </a:gs>
                  <a:gs pos="38000">
                    <a:srgbClr val="FFFFFF"/>
                  </a:gs>
                </a:gsLst>
                <a:lin ang="5400000" scaled="1"/>
              </a:gradFill>
              <a:latin typeface="Segoe UI Light"/>
            </a:endParaRPr>
          </a:p>
        </p:txBody>
      </p:sp>
      <p:sp>
        <p:nvSpPr>
          <p:cNvPr id="21" name="Rectangle 20"/>
          <p:cNvSpPr/>
          <p:nvPr/>
        </p:nvSpPr>
        <p:spPr bwMode="auto">
          <a:xfrm>
            <a:off x="893240" y="2764590"/>
            <a:ext cx="3821611" cy="1757495"/>
          </a:xfrm>
          <a:prstGeom prst="rect">
            <a:avLst/>
          </a:prstGeom>
          <a:solidFill>
            <a:srgbClr val="5C2D91"/>
          </a:solidFill>
          <a:ln w="25400" cap="flat" cmpd="sng" algn="ctr">
            <a:noFill/>
            <a:prstDash val="solid"/>
            <a:headEnd type="none" w="med" len="med"/>
            <a:tailEnd type="none" w="med" len="med"/>
          </a:ln>
          <a:effectLst/>
        </p:spPr>
        <p:txBody>
          <a:bodyPr vert="horz" wrap="square" lIns="537627" tIns="201611" rIns="65879" bIns="65882" numCol="1" rtlCol="0" anchor="t" anchorCtr="0" compatLnSpc="1">
            <a:prstTxWarp prst="textNoShape">
              <a:avLst/>
            </a:prstTxWarp>
          </a:bodyPr>
          <a:lstStyle/>
          <a:p>
            <a:pPr defTabSz="671766">
              <a:defRPr/>
            </a:pPr>
            <a:r>
              <a:rPr lang="en-US" sz="2059" dirty="0">
                <a:gradFill>
                  <a:gsLst>
                    <a:gs pos="14679">
                      <a:srgbClr val="FFFFFF"/>
                    </a:gs>
                    <a:gs pos="38000">
                      <a:srgbClr val="FFFFFF"/>
                    </a:gs>
                  </a:gsLst>
                  <a:lin ang="5400000" scaled="1"/>
                </a:gradFill>
                <a:latin typeface="Segoe UI Light"/>
              </a:rPr>
              <a:t>  </a:t>
            </a:r>
          </a:p>
        </p:txBody>
      </p:sp>
      <p:sp>
        <p:nvSpPr>
          <p:cNvPr id="22" name="TextBox 21"/>
          <p:cNvSpPr txBox="1"/>
          <p:nvPr/>
        </p:nvSpPr>
        <p:spPr>
          <a:xfrm>
            <a:off x="941573" y="3139235"/>
            <a:ext cx="3803869" cy="409215"/>
          </a:xfrm>
          <a:prstGeom prst="rect">
            <a:avLst/>
          </a:prstGeom>
          <a:noFill/>
        </p:spPr>
        <p:txBody>
          <a:bodyPr wrap="square" rtlCol="0">
            <a:spAutoFit/>
          </a:bodyPr>
          <a:lstStyle/>
          <a:p>
            <a:pPr algn="ctr" defTabSz="671988"/>
            <a:r>
              <a:rPr lang="en-US" sz="2059" b="1" dirty="0">
                <a:solidFill>
                  <a:srgbClr val="FFFFFF"/>
                </a:solidFill>
                <a:latin typeface="Segoe UI Semibold" panose="020B0702040204020203" pitchFamily="34" charset="0"/>
                <a:cs typeface="Segoe UI Semibold" panose="020B0702040204020203" pitchFamily="34" charset="0"/>
              </a:rPr>
              <a:t>.NET Framework</a:t>
            </a:r>
          </a:p>
        </p:txBody>
      </p:sp>
      <p:sp>
        <p:nvSpPr>
          <p:cNvPr id="23" name="TextBox 22"/>
          <p:cNvSpPr txBox="1"/>
          <p:nvPr/>
        </p:nvSpPr>
        <p:spPr>
          <a:xfrm>
            <a:off x="4847293" y="3147820"/>
            <a:ext cx="3253148" cy="409215"/>
          </a:xfrm>
          <a:prstGeom prst="rect">
            <a:avLst/>
          </a:prstGeom>
          <a:noFill/>
        </p:spPr>
        <p:txBody>
          <a:bodyPr wrap="square" rtlCol="0">
            <a:spAutoFit/>
          </a:bodyPr>
          <a:lstStyle/>
          <a:p>
            <a:pPr algn="ctr" defTabSz="671988"/>
            <a:r>
              <a:rPr lang="en-US" sz="2059" b="1" dirty="0">
                <a:solidFill>
                  <a:srgbClr val="FFFFFF"/>
                </a:solidFill>
                <a:latin typeface="Segoe UI Semibold" panose="020B0702040204020203" pitchFamily="34" charset="0"/>
                <a:cs typeface="Segoe UI Semibold" panose="020B0702040204020203" pitchFamily="34" charset="0"/>
              </a:rPr>
              <a:t>.NET </a:t>
            </a:r>
            <a:r>
              <a:rPr lang="en-US" sz="2059" dirty="0">
                <a:solidFill>
                  <a:srgbClr val="FFFFFF"/>
                </a:solidFill>
                <a:latin typeface="Segoe UI Semibold" panose="020B0702040204020203" pitchFamily="34" charset="0"/>
                <a:cs typeface="Segoe UI Semibold" panose="020B0702040204020203" pitchFamily="34" charset="0"/>
              </a:rPr>
              <a:t>Core</a:t>
            </a:r>
            <a:r>
              <a:rPr lang="en-US" sz="2059" b="1" dirty="0">
                <a:solidFill>
                  <a:srgbClr val="FFFFFF"/>
                </a:solidFill>
                <a:latin typeface="Segoe UI Semibold" panose="020B0702040204020203" pitchFamily="34" charset="0"/>
                <a:cs typeface="Segoe UI Semibold" panose="020B0702040204020203" pitchFamily="34" charset="0"/>
              </a:rPr>
              <a:t> </a:t>
            </a:r>
          </a:p>
        </p:txBody>
      </p:sp>
      <p:pic>
        <p:nvPicPr>
          <p:cNvPr id="24" name="Picture 2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190287" y="4003111"/>
            <a:ext cx="280984" cy="330815"/>
          </a:xfrm>
          <a:prstGeom prst="rect">
            <a:avLst/>
          </a:prstGeom>
        </p:spPr>
      </p:pic>
      <p:pic>
        <p:nvPicPr>
          <p:cNvPr id="25"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56257" y="4000471"/>
            <a:ext cx="375096" cy="368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5370373" y="3970956"/>
            <a:ext cx="401483" cy="40774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2778903" y="3970956"/>
            <a:ext cx="401483" cy="40774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178367" y="3512882"/>
            <a:ext cx="3542180" cy="446917"/>
          </a:xfrm>
          <a:prstGeom prst="rect">
            <a:avLst/>
          </a:prstGeom>
        </p:spPr>
        <p:txBody>
          <a:bodyPr wrap="square">
            <a:spAutoFit/>
          </a:bodyPr>
          <a:lstStyle/>
          <a:p>
            <a:pPr algn="ctr" defTabSz="671801">
              <a:defRPr/>
            </a:pPr>
            <a:r>
              <a:rPr lang="en-US" sz="1152" i="1" dirty="0" err="1">
                <a:solidFill>
                  <a:srgbClr val="FFFFFF"/>
                </a:solidFill>
              </a:rPr>
              <a:t>Aplicación</a:t>
            </a:r>
            <a:r>
              <a:rPr lang="en-US" sz="1152" i="1" dirty="0">
                <a:solidFill>
                  <a:srgbClr val="FFFFFF"/>
                </a:solidFill>
              </a:rPr>
              <a:t> .NET para Windows</a:t>
            </a:r>
          </a:p>
          <a:p>
            <a:pPr algn="ctr" defTabSz="671801">
              <a:defRPr/>
            </a:pPr>
            <a:endParaRPr lang="en-US" sz="1152" i="1" dirty="0">
              <a:solidFill>
                <a:srgbClr val="FFFFFF"/>
              </a:solidFill>
            </a:endParaRPr>
          </a:p>
        </p:txBody>
      </p:sp>
      <p:sp>
        <p:nvSpPr>
          <p:cNvPr id="29" name="Rectangle 28"/>
          <p:cNvSpPr/>
          <p:nvPr/>
        </p:nvSpPr>
        <p:spPr>
          <a:xfrm>
            <a:off x="4906349" y="3475227"/>
            <a:ext cx="3144040" cy="446917"/>
          </a:xfrm>
          <a:prstGeom prst="rect">
            <a:avLst/>
          </a:prstGeom>
        </p:spPr>
        <p:txBody>
          <a:bodyPr wrap="square">
            <a:spAutoFit/>
          </a:bodyPr>
          <a:lstStyle/>
          <a:p>
            <a:pPr algn="ctr" defTabSz="671801">
              <a:defRPr/>
            </a:pPr>
            <a:r>
              <a:rPr lang="en-US" sz="1152" i="1" dirty="0">
                <a:solidFill>
                  <a:srgbClr val="FFFFFF"/>
                </a:solidFill>
              </a:rPr>
              <a:t>Cross-platform, modular y </a:t>
            </a:r>
            <a:r>
              <a:rPr lang="en-US" sz="1152" i="1" dirty="0" err="1">
                <a:solidFill>
                  <a:srgbClr val="FFFFFF"/>
                </a:solidFill>
              </a:rPr>
              <a:t>optimizada</a:t>
            </a:r>
            <a:r>
              <a:rPr lang="en-US" sz="1152" i="1" dirty="0">
                <a:solidFill>
                  <a:srgbClr val="FFFFFF"/>
                </a:solidFill>
              </a:rPr>
              <a:t> para </a:t>
            </a:r>
            <a:r>
              <a:rPr lang="en-US" sz="1152" i="1" dirty="0" err="1">
                <a:solidFill>
                  <a:srgbClr val="FFFFFF"/>
                </a:solidFill>
              </a:rPr>
              <a:t>usar</a:t>
            </a:r>
            <a:r>
              <a:rPr lang="en-US" sz="1152" i="1" dirty="0">
                <a:solidFill>
                  <a:srgbClr val="FFFFFF"/>
                </a:solidFill>
              </a:rPr>
              <a:t> </a:t>
            </a:r>
            <a:r>
              <a:rPr lang="en-US" sz="1152" i="1" dirty="0" err="1">
                <a:solidFill>
                  <a:srgbClr val="FFFFFF"/>
                </a:solidFill>
              </a:rPr>
              <a:t>en</a:t>
            </a:r>
            <a:r>
              <a:rPr lang="en-US" sz="1152" i="1" dirty="0">
                <a:solidFill>
                  <a:srgbClr val="FFFFFF"/>
                </a:solidFill>
              </a:rPr>
              <a:t> </a:t>
            </a:r>
            <a:r>
              <a:rPr lang="en-US" sz="1152" i="1" dirty="0" err="1">
                <a:solidFill>
                  <a:srgbClr val="FFFFFF"/>
                </a:solidFill>
              </a:rPr>
              <a:t>servidores</a:t>
            </a:r>
            <a:r>
              <a:rPr lang="en-US" sz="1152" i="1" dirty="0">
                <a:solidFill>
                  <a:srgbClr val="FFFFFF"/>
                </a:solidFill>
              </a:rPr>
              <a:t> y cloud</a:t>
            </a:r>
          </a:p>
        </p:txBody>
      </p:sp>
      <p:sp>
        <p:nvSpPr>
          <p:cNvPr id="30" name="Rectangle 29"/>
          <p:cNvSpPr/>
          <p:nvPr/>
        </p:nvSpPr>
        <p:spPr bwMode="auto">
          <a:xfrm>
            <a:off x="893240" y="1899432"/>
            <a:ext cx="2916566" cy="82169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r>
              <a:rPr lang="en-US" sz="1442" dirty="0">
                <a:gradFill>
                  <a:gsLst>
                    <a:gs pos="0">
                      <a:srgbClr val="FFFFFF"/>
                    </a:gs>
                    <a:gs pos="100000">
                      <a:srgbClr val="FFFFFF"/>
                    </a:gs>
                  </a:gsLst>
                  <a:lin ang="5400000" scaled="0"/>
                </a:gradFill>
                <a:ea typeface="Segoe UI" pitchFamily="34" charset="0"/>
                <a:cs typeface="Segoe UI" pitchFamily="34" charset="0"/>
              </a:rPr>
              <a:t>ASP.NET 4.6</a:t>
            </a:r>
          </a:p>
          <a:p>
            <a:pPr algn="ctr" defTabSz="671942" fontAlgn="base">
              <a:lnSpc>
                <a:spcPct val="90000"/>
              </a:lnSpc>
              <a:spcBef>
                <a:spcPct val="0"/>
              </a:spcBef>
              <a:spcAft>
                <a:spcPct val="0"/>
              </a:spcAft>
              <a:defRPr/>
            </a:pPr>
            <a:r>
              <a:rPr lang="en-US" sz="1442" dirty="0">
                <a:gradFill>
                  <a:gsLst>
                    <a:gs pos="0">
                      <a:srgbClr val="FFFFFF"/>
                    </a:gs>
                    <a:gs pos="100000">
                      <a:srgbClr val="FFFFFF"/>
                    </a:gs>
                  </a:gsLst>
                  <a:lin ang="5400000" scaled="0"/>
                </a:gradFill>
                <a:ea typeface="Segoe UI" pitchFamily="34" charset="0"/>
                <a:cs typeface="Segoe UI" pitchFamily="34" charset="0"/>
              </a:rPr>
              <a:t>(</a:t>
            </a:r>
            <a:r>
              <a:rPr lang="en-US" sz="1442" dirty="0" err="1">
                <a:gradFill>
                  <a:gsLst>
                    <a:gs pos="0">
                      <a:srgbClr val="FFFFFF"/>
                    </a:gs>
                    <a:gs pos="100000">
                      <a:srgbClr val="FFFFFF"/>
                    </a:gs>
                  </a:gsLst>
                  <a:lin ang="5400000" scaled="0"/>
                </a:gradFill>
                <a:ea typeface="Segoe UI" pitchFamily="34" charset="0"/>
                <a:cs typeface="Segoe UI" pitchFamily="34" charset="0"/>
              </a:rPr>
              <a:t>System.Web</a:t>
            </a:r>
            <a:r>
              <a:rPr lang="en-US" sz="1442" dirty="0">
                <a:gradFill>
                  <a:gsLst>
                    <a:gs pos="0">
                      <a:srgbClr val="FFFFFF"/>
                    </a:gs>
                    <a:gs pos="100000">
                      <a:srgbClr val="FFFFFF"/>
                    </a:gs>
                  </a:gsLst>
                  <a:lin ang="5400000" scaled="0"/>
                </a:gradFill>
                <a:ea typeface="Segoe UI" pitchFamily="34" charset="0"/>
                <a:cs typeface="Segoe UI" pitchFamily="34" charset="0"/>
              </a:rPr>
              <a:t>)</a:t>
            </a:r>
          </a:p>
        </p:txBody>
      </p:sp>
      <p:sp>
        <p:nvSpPr>
          <p:cNvPr id="31" name="Rectangle 30"/>
          <p:cNvSpPr/>
          <p:nvPr/>
        </p:nvSpPr>
        <p:spPr bwMode="auto">
          <a:xfrm>
            <a:off x="1905834" y="1284494"/>
            <a:ext cx="910435" cy="57147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r>
              <a:rPr lang="en-US" sz="1442" dirty="0">
                <a:gradFill>
                  <a:gsLst>
                    <a:gs pos="0">
                      <a:srgbClr val="FFFFFF"/>
                    </a:gs>
                    <a:gs pos="100000">
                      <a:srgbClr val="FFFFFF"/>
                    </a:gs>
                  </a:gsLst>
                  <a:lin ang="5400000" scaled="0"/>
                </a:gradFill>
                <a:ea typeface="Segoe UI" pitchFamily="34" charset="0"/>
                <a:cs typeface="Segoe UI" pitchFamily="34" charset="0"/>
              </a:rPr>
              <a:t>MVC</a:t>
            </a:r>
          </a:p>
        </p:txBody>
      </p:sp>
      <p:sp>
        <p:nvSpPr>
          <p:cNvPr id="32" name="Rectangle 31"/>
          <p:cNvSpPr/>
          <p:nvPr/>
        </p:nvSpPr>
        <p:spPr bwMode="auto">
          <a:xfrm>
            <a:off x="3862098" y="1283140"/>
            <a:ext cx="4315036" cy="568248"/>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r>
              <a:rPr lang="en-US" sz="1442" dirty="0">
                <a:gradFill>
                  <a:gsLst>
                    <a:gs pos="0">
                      <a:srgbClr val="FFFFFF"/>
                    </a:gs>
                    <a:gs pos="100000">
                      <a:srgbClr val="FFFFFF"/>
                    </a:gs>
                  </a:gsLst>
                  <a:lin ang="5400000" scaled="0"/>
                </a:gradFill>
                <a:ea typeface="Segoe UI" pitchFamily="34" charset="0"/>
                <a:cs typeface="Segoe UI" pitchFamily="34" charset="0"/>
              </a:rPr>
              <a:t>ASP.NET Core MVC</a:t>
            </a:r>
          </a:p>
        </p:txBody>
      </p:sp>
      <p:sp>
        <p:nvSpPr>
          <p:cNvPr id="33" name="Rectangle 32"/>
          <p:cNvSpPr/>
          <p:nvPr/>
        </p:nvSpPr>
        <p:spPr bwMode="auto">
          <a:xfrm>
            <a:off x="3862098" y="1899431"/>
            <a:ext cx="4315036" cy="82169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r>
              <a:rPr lang="en-US" sz="1442" dirty="0">
                <a:gradFill>
                  <a:gsLst>
                    <a:gs pos="0">
                      <a:srgbClr val="FFFFFF"/>
                    </a:gs>
                    <a:gs pos="100000">
                      <a:srgbClr val="FFFFFF"/>
                    </a:gs>
                  </a:gsLst>
                  <a:lin ang="5400000" scaled="0"/>
                </a:gradFill>
                <a:ea typeface="Segoe UI" pitchFamily="34" charset="0"/>
                <a:cs typeface="Segoe UI" pitchFamily="34" charset="0"/>
              </a:rPr>
              <a:t>ASP.NET Core 1.0</a:t>
            </a:r>
          </a:p>
          <a:p>
            <a:pPr algn="ctr" defTabSz="671942" fontAlgn="base">
              <a:lnSpc>
                <a:spcPct val="90000"/>
              </a:lnSpc>
              <a:spcBef>
                <a:spcPct val="0"/>
              </a:spcBef>
              <a:spcAft>
                <a:spcPct val="0"/>
              </a:spcAft>
              <a:defRPr/>
            </a:pPr>
            <a:r>
              <a:rPr lang="en-US" sz="1442" dirty="0">
                <a:gradFill>
                  <a:gsLst>
                    <a:gs pos="0">
                      <a:srgbClr val="FFFFFF"/>
                    </a:gs>
                    <a:gs pos="100000">
                      <a:srgbClr val="FFFFFF"/>
                    </a:gs>
                  </a:gsLst>
                  <a:lin ang="5400000" scaled="0"/>
                </a:gradFill>
                <a:ea typeface="Segoe UI" pitchFamily="34" charset="0"/>
                <a:cs typeface="Segoe UI" pitchFamily="34" charset="0"/>
              </a:rPr>
              <a:t>(</a:t>
            </a:r>
            <a:r>
              <a:rPr lang="en-US" sz="1442" dirty="0" err="1">
                <a:gradFill>
                  <a:gsLst>
                    <a:gs pos="0">
                      <a:srgbClr val="FFFFFF"/>
                    </a:gs>
                    <a:gs pos="100000">
                      <a:srgbClr val="FFFFFF"/>
                    </a:gs>
                  </a:gsLst>
                  <a:lin ang="5400000" scaled="0"/>
                </a:gradFill>
                <a:ea typeface="Segoe UI" pitchFamily="34" charset="0"/>
                <a:cs typeface="Segoe UI" pitchFamily="34" charset="0"/>
              </a:rPr>
              <a:t>Microsoft.AspNetCore</a:t>
            </a:r>
            <a:r>
              <a:rPr lang="en-US" sz="1442" dirty="0">
                <a:gradFill>
                  <a:gsLst>
                    <a:gs pos="0">
                      <a:srgbClr val="FFFFFF"/>
                    </a:gs>
                    <a:gs pos="100000">
                      <a:srgbClr val="FFFFFF"/>
                    </a:gs>
                  </a:gsLst>
                  <a:lin ang="5400000" scaled="0"/>
                </a:gradFill>
                <a:ea typeface="Segoe UI" pitchFamily="34" charset="0"/>
                <a:cs typeface="Segoe UI" pitchFamily="34" charset="0"/>
              </a:rPr>
              <a:t>)</a:t>
            </a:r>
          </a:p>
        </p:txBody>
      </p:sp>
      <p:sp>
        <p:nvSpPr>
          <p:cNvPr id="34" name="Rectangle 33"/>
          <p:cNvSpPr/>
          <p:nvPr/>
        </p:nvSpPr>
        <p:spPr bwMode="auto">
          <a:xfrm>
            <a:off x="2868560" y="1284494"/>
            <a:ext cx="941246" cy="57147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r>
              <a:rPr lang="en-US" sz="1442" dirty="0">
                <a:gradFill>
                  <a:gsLst>
                    <a:gs pos="0">
                      <a:srgbClr val="FFFFFF"/>
                    </a:gs>
                    <a:gs pos="100000">
                      <a:srgbClr val="FFFFFF"/>
                    </a:gs>
                  </a:gsLst>
                  <a:lin ang="5400000" scaled="0"/>
                </a:gradFill>
                <a:ea typeface="Segoe UI" pitchFamily="34" charset="0"/>
                <a:cs typeface="Segoe UI" pitchFamily="34" charset="0"/>
              </a:rPr>
              <a:t>Web API</a:t>
            </a:r>
          </a:p>
        </p:txBody>
      </p:sp>
      <p:sp>
        <p:nvSpPr>
          <p:cNvPr id="35" name="Rectangle 34"/>
          <p:cNvSpPr/>
          <p:nvPr/>
        </p:nvSpPr>
        <p:spPr bwMode="auto">
          <a:xfrm>
            <a:off x="894185" y="1284494"/>
            <a:ext cx="959358" cy="57147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r>
              <a:rPr lang="en-US" sz="1442" dirty="0">
                <a:gradFill>
                  <a:gsLst>
                    <a:gs pos="0">
                      <a:srgbClr val="FFFFFF"/>
                    </a:gs>
                    <a:gs pos="100000">
                      <a:srgbClr val="FFFFFF"/>
                    </a:gs>
                  </a:gsLst>
                  <a:lin ang="5400000" scaled="0"/>
                </a:gradFill>
                <a:ea typeface="Segoe UI" pitchFamily="34" charset="0"/>
                <a:cs typeface="Segoe UI" pitchFamily="34" charset="0"/>
              </a:rPr>
              <a:t>Web</a:t>
            </a:r>
          </a:p>
          <a:p>
            <a:pPr algn="ctr" defTabSz="671942" fontAlgn="base">
              <a:lnSpc>
                <a:spcPct val="90000"/>
              </a:lnSpc>
              <a:spcBef>
                <a:spcPct val="0"/>
              </a:spcBef>
              <a:spcAft>
                <a:spcPct val="0"/>
              </a:spcAft>
              <a:defRPr/>
            </a:pPr>
            <a:r>
              <a:rPr lang="en-US" sz="1442" dirty="0">
                <a:gradFill>
                  <a:gsLst>
                    <a:gs pos="0">
                      <a:srgbClr val="FFFFFF"/>
                    </a:gs>
                    <a:gs pos="100000">
                      <a:srgbClr val="FFFFFF"/>
                    </a:gs>
                  </a:gsLst>
                  <a:lin ang="5400000" scaled="0"/>
                </a:gradFill>
                <a:ea typeface="Segoe UI" pitchFamily="34" charset="0"/>
                <a:cs typeface="Segoe UI" pitchFamily="34" charset="0"/>
              </a:rPr>
              <a:t>Forms</a:t>
            </a:r>
          </a:p>
        </p:txBody>
      </p:sp>
    </p:spTree>
    <p:extLst>
      <p:ext uri="{BB962C8B-B14F-4D97-AF65-F5344CB8AC3E}">
        <p14:creationId xmlns:p14="http://schemas.microsoft.com/office/powerpoint/2010/main" val="1241999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962989" y="1205531"/>
            <a:ext cx="3272853" cy="601032"/>
          </a:xfrm>
        </p:spPr>
        <p:txBody>
          <a:bodyPr/>
          <a:lstStyle/>
          <a:p>
            <a:pPr>
              <a:spcBef>
                <a:spcPts val="662"/>
              </a:spcBef>
              <a:spcAft>
                <a:spcPts val="2573"/>
              </a:spcAft>
            </a:pPr>
            <a:r>
              <a:rPr lang="en-US" sz="2353" dirty="0" err="1">
                <a:solidFill>
                  <a:srgbClr val="002060"/>
                </a:solidFill>
                <a:latin typeface="Segoe UI Light" panose="020B0502040204020203" pitchFamily="34" charset="0"/>
                <a:cs typeface="Segoe UI Light" panose="020B0502040204020203" pitchFamily="34" charset="0"/>
              </a:rPr>
              <a:t>Totalmente</a:t>
            </a:r>
            <a:r>
              <a:rPr lang="en-US" sz="2353" dirty="0">
                <a:solidFill>
                  <a:srgbClr val="002060"/>
                </a:solidFill>
                <a:latin typeface="Segoe UI Light" panose="020B0502040204020203" pitchFamily="34" charset="0"/>
                <a:cs typeface="Segoe UI Light" panose="020B0502040204020203" pitchFamily="34" charset="0"/>
              </a:rPr>
              <a:t> modular</a:t>
            </a:r>
          </a:p>
        </p:txBody>
      </p:sp>
      <p:sp>
        <p:nvSpPr>
          <p:cNvPr id="2" name="Title 1"/>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ASP.NET Core 1.0 y la web </a:t>
            </a:r>
            <a:r>
              <a:rPr lang="en-US" dirty="0" err="1">
                <a:solidFill>
                  <a:srgbClr val="002060"/>
                </a:solidFill>
                <a:latin typeface="Segoe UI Light" panose="020B0502040204020203" pitchFamily="34" charset="0"/>
                <a:cs typeface="Segoe UI Light" panose="020B0502040204020203" pitchFamily="34" charset="0"/>
              </a:rPr>
              <a:t>moderna</a:t>
            </a:r>
            <a:endParaRPr lang="en-US" dirty="0">
              <a:solidFill>
                <a:srgbClr val="002060"/>
              </a:solidFill>
              <a:latin typeface="Segoe UI Light" panose="020B0502040204020203" pitchFamily="34" charset="0"/>
              <a:cs typeface="Segoe UI Light" panose="020B0502040204020203" pitchFamily="34" charset="0"/>
            </a:endParaRPr>
          </a:p>
        </p:txBody>
      </p:sp>
      <p:sp>
        <p:nvSpPr>
          <p:cNvPr id="81" name="Oval 80"/>
          <p:cNvSpPr/>
          <p:nvPr/>
        </p:nvSpPr>
        <p:spPr bwMode="auto">
          <a:xfrm>
            <a:off x="4515974" y="2022748"/>
            <a:ext cx="625256" cy="625088"/>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2059"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4715525" y="2186382"/>
            <a:ext cx="279229" cy="276515"/>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67223" tIns="33611" rIns="67223" bIns="33611" numCol="1" anchor="t" anchorCtr="0" compatLnSpc="1">
            <a:prstTxWarp prst="textNoShape">
              <a:avLst/>
            </a:prstTxWarp>
          </a:bodyPr>
          <a:lstStyle/>
          <a:p>
            <a:pPr defTabSz="685644">
              <a:defRPr/>
            </a:pPr>
            <a:endParaRPr lang="en-US" sz="1471">
              <a:solidFill>
                <a:srgbClr val="002060"/>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322560" y="2022748"/>
            <a:ext cx="625256" cy="625088"/>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2059"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4515974" y="1143074"/>
            <a:ext cx="625256" cy="625088"/>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2059"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4671460" y="1264829"/>
            <a:ext cx="313457" cy="404627"/>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0506" tIns="30254" rIns="60506" bIns="30254" numCol="1" anchor="t" anchorCtr="0" compatLnSpc="1">
            <a:prstTxWarp prst="textNoShape">
              <a:avLst/>
            </a:prstTxWarp>
          </a:bodyPr>
          <a:lstStyle/>
          <a:p>
            <a:pPr defTabSz="685644">
              <a:defRPr/>
            </a:pPr>
            <a:endParaRPr lang="en-US" sz="1324">
              <a:solidFill>
                <a:srgbClr val="002060"/>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322560" y="1143074"/>
            <a:ext cx="625256" cy="625088"/>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2059"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430397" y="1252318"/>
            <a:ext cx="444392" cy="40660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60506" tIns="30254" rIns="60506" bIns="30254" numCol="1" anchor="t" anchorCtr="0" compatLnSpc="1">
            <a:prstTxWarp prst="textNoShape">
              <a:avLst/>
            </a:prstTxWarp>
          </a:bodyPr>
          <a:lstStyle/>
          <a:p>
            <a:pPr defTabSz="685644">
              <a:defRPr/>
            </a:pPr>
            <a:endParaRPr lang="en-US" sz="1324">
              <a:solidFill>
                <a:srgbClr val="002060"/>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322560" y="2902423"/>
            <a:ext cx="625256" cy="625088"/>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2059"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427014" y="2186382"/>
            <a:ext cx="406528" cy="2245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67232" tIns="33616" rIns="67232" bIns="33616" numCol="1" anchor="t" anchorCtr="0" compatLnSpc="1">
            <a:prstTxWarp prst="textNoShape">
              <a:avLst/>
            </a:prstTxWarp>
          </a:bodyPr>
          <a:lstStyle/>
          <a:p>
            <a:endParaRPr lang="en-US" sz="1324">
              <a:solidFill>
                <a:srgbClr val="002060"/>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962989" y="1964989"/>
            <a:ext cx="3272853" cy="787494"/>
          </a:xfrm>
          <a:prstGeom prst="rect">
            <a:avLst/>
          </a:prstGeom>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62"/>
              </a:spcBef>
              <a:spcAft>
                <a:spcPts val="2573"/>
              </a:spcAft>
              <a:buNone/>
            </a:pPr>
            <a:r>
              <a:rPr lang="en-US" sz="2353" dirty="0" err="1">
                <a:solidFill>
                  <a:srgbClr val="002060"/>
                </a:solidFill>
                <a:latin typeface="Segoe UI Light" panose="020B0502040204020203" pitchFamily="34" charset="0"/>
                <a:cs typeface="Segoe UI Light" panose="020B0502040204020203" pitchFamily="34" charset="0"/>
              </a:rPr>
              <a:t>Transición</a:t>
            </a:r>
            <a:r>
              <a:rPr lang="en-US" sz="2353" dirty="0">
                <a:solidFill>
                  <a:srgbClr val="002060"/>
                </a:solidFill>
                <a:latin typeface="Segoe UI Light" panose="020B0502040204020203" pitchFamily="34" charset="0"/>
                <a:cs typeface="Segoe UI Light" panose="020B0502040204020203" pitchFamily="34" charset="0"/>
              </a:rPr>
              <a:t> </a:t>
            </a:r>
            <a:r>
              <a:rPr lang="en-US" sz="2353" dirty="0" err="1">
                <a:solidFill>
                  <a:srgbClr val="002060"/>
                </a:solidFill>
                <a:latin typeface="Segoe UI Light" panose="020B0502040204020203" pitchFamily="34" charset="0"/>
                <a:cs typeface="Segoe UI Light" panose="020B0502040204020203" pitchFamily="34" charset="0"/>
              </a:rPr>
              <a:t>fácil</a:t>
            </a:r>
            <a:r>
              <a:rPr lang="en-US" sz="2353" dirty="0">
                <a:solidFill>
                  <a:srgbClr val="002060"/>
                </a:solidFill>
                <a:latin typeface="Segoe UI Light" panose="020B0502040204020203" pitchFamily="34" charset="0"/>
                <a:cs typeface="Segoe UI Light" panose="020B0502040204020203" pitchFamily="34" charset="0"/>
              </a:rPr>
              <a:t> </a:t>
            </a:r>
            <a:r>
              <a:rPr lang="en-US" sz="2353" dirty="0" err="1">
                <a:solidFill>
                  <a:srgbClr val="002060"/>
                </a:solidFill>
                <a:latin typeface="Segoe UI Light" panose="020B0502040204020203" pitchFamily="34" charset="0"/>
                <a:cs typeface="Segoe UI Light" panose="020B0502040204020203" pitchFamily="34" charset="0"/>
              </a:rPr>
              <a:t>hacia</a:t>
            </a:r>
            <a:r>
              <a:rPr lang="en-US" sz="2353" dirty="0">
                <a:solidFill>
                  <a:srgbClr val="002060"/>
                </a:solidFill>
                <a:latin typeface="Segoe UI Light" panose="020B0502040204020203" pitchFamily="34" charset="0"/>
                <a:cs typeface="Segoe UI Light" panose="020B0502040204020203" pitchFamily="34" charset="0"/>
              </a:rPr>
              <a:t> la </a:t>
            </a:r>
            <a:r>
              <a:rPr lang="en-US" sz="2353" dirty="0" err="1">
                <a:solidFill>
                  <a:srgbClr val="002060"/>
                </a:solidFill>
                <a:latin typeface="Segoe UI Light" panose="020B0502040204020203" pitchFamily="34" charset="0"/>
                <a:cs typeface="Segoe UI Light" panose="020B0502040204020203" pitchFamily="34" charset="0"/>
              </a:rPr>
              <a:t>nube</a:t>
            </a:r>
            <a:endParaRPr lang="en-US" sz="2353" dirty="0">
              <a:solidFill>
                <a:srgbClr val="002060"/>
              </a:solidFill>
              <a:latin typeface="Segoe UI Light" panose="020B0502040204020203" pitchFamily="34" charset="0"/>
              <a:cs typeface="Segoe UI Light" panose="020B0502040204020203" pitchFamily="34" charset="0"/>
            </a:endParaRPr>
          </a:p>
        </p:txBody>
      </p:sp>
      <p:sp>
        <p:nvSpPr>
          <p:cNvPr id="92" name="Text Placeholder 15"/>
          <p:cNvSpPr txBox="1">
            <a:spLocks/>
          </p:cNvSpPr>
          <p:nvPr/>
        </p:nvSpPr>
        <p:spPr>
          <a:xfrm>
            <a:off x="962989" y="2851418"/>
            <a:ext cx="3272853" cy="787494"/>
          </a:xfrm>
          <a:prstGeom prst="rect">
            <a:avLst/>
          </a:prstGeom>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62"/>
              </a:spcBef>
              <a:spcAft>
                <a:spcPts val="2573"/>
              </a:spcAft>
              <a:buNone/>
            </a:pPr>
            <a:r>
              <a:rPr lang="en-US" sz="2353" dirty="0">
                <a:solidFill>
                  <a:srgbClr val="002060"/>
                </a:solidFill>
                <a:latin typeface="Segoe UI Light" panose="020B0502040204020203" pitchFamily="34" charset="0"/>
                <a:cs typeface="Segoe UI Light" panose="020B0502040204020203" pitchFamily="34" charset="0"/>
              </a:rPr>
              <a:t>Open source </a:t>
            </a:r>
            <a:br>
              <a:rPr lang="en-US" sz="2353" dirty="0">
                <a:solidFill>
                  <a:srgbClr val="002060"/>
                </a:solidFill>
                <a:latin typeface="Segoe UI Light" panose="020B0502040204020203" pitchFamily="34" charset="0"/>
                <a:cs typeface="Segoe UI Light" panose="020B0502040204020203" pitchFamily="34" charset="0"/>
              </a:rPr>
            </a:br>
            <a:r>
              <a:rPr lang="en-US" sz="2353" dirty="0">
                <a:solidFill>
                  <a:srgbClr val="002060"/>
                </a:solidFill>
                <a:latin typeface="Segoe UI Light" panose="020B0502040204020203" pitchFamily="34" charset="0"/>
                <a:cs typeface="Segoe UI Light" panose="020B0502040204020203" pitchFamily="34" charset="0"/>
              </a:rPr>
              <a:t>con </a:t>
            </a:r>
            <a:r>
              <a:rPr lang="en-US" sz="2353" dirty="0" err="1">
                <a:solidFill>
                  <a:srgbClr val="002060"/>
                </a:solidFill>
                <a:latin typeface="Segoe UI Light" panose="020B0502040204020203" pitchFamily="34" charset="0"/>
                <a:cs typeface="Segoe UI Light" panose="020B0502040204020203" pitchFamily="34" charset="0"/>
              </a:rPr>
              <a:t>contribuciones</a:t>
            </a:r>
            <a:endParaRPr lang="en-US" sz="2353" dirty="0">
              <a:solidFill>
                <a:srgbClr val="002060"/>
              </a:solidFill>
              <a:latin typeface="Segoe UI Light" panose="020B0502040204020203" pitchFamily="34" charset="0"/>
              <a:cs typeface="Segoe UI Light" panose="020B0502040204020203" pitchFamily="34" charset="0"/>
            </a:endParaRPr>
          </a:p>
        </p:txBody>
      </p:sp>
      <p:sp>
        <p:nvSpPr>
          <p:cNvPr id="93" name="Text Placeholder 15"/>
          <p:cNvSpPr txBox="1">
            <a:spLocks/>
          </p:cNvSpPr>
          <p:nvPr/>
        </p:nvSpPr>
        <p:spPr>
          <a:xfrm>
            <a:off x="5144022" y="1205532"/>
            <a:ext cx="3400517" cy="787494"/>
          </a:xfrm>
          <a:prstGeom prst="rect">
            <a:avLst/>
          </a:prstGeom>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62"/>
              </a:spcBef>
              <a:spcAft>
                <a:spcPts val="2573"/>
              </a:spcAft>
              <a:buNone/>
            </a:pPr>
            <a:r>
              <a:rPr lang="en-US" sz="2353" dirty="0" err="1">
                <a:solidFill>
                  <a:srgbClr val="002060"/>
                </a:solidFill>
                <a:latin typeface="Segoe UI Light" panose="020B0502040204020203" pitchFamily="34" charset="0"/>
                <a:cs typeface="Segoe UI Light" panose="020B0502040204020203" pitchFamily="34" charset="0"/>
              </a:rPr>
              <a:t>Ciclos</a:t>
            </a:r>
            <a:r>
              <a:rPr lang="en-US" sz="2353" dirty="0">
                <a:solidFill>
                  <a:srgbClr val="002060"/>
                </a:solidFill>
                <a:latin typeface="Segoe UI Light" panose="020B0502040204020203" pitchFamily="34" charset="0"/>
                <a:cs typeface="Segoe UI Light" panose="020B0502040204020203" pitchFamily="34" charset="0"/>
              </a:rPr>
              <a:t> de Desarrollo </a:t>
            </a:r>
            <a:r>
              <a:rPr lang="en-US" sz="2353" dirty="0" err="1">
                <a:solidFill>
                  <a:srgbClr val="002060"/>
                </a:solidFill>
                <a:latin typeface="Segoe UI Light" panose="020B0502040204020203" pitchFamily="34" charset="0"/>
                <a:cs typeface="Segoe UI Light" panose="020B0502040204020203" pitchFamily="34" charset="0"/>
              </a:rPr>
              <a:t>más</a:t>
            </a:r>
            <a:r>
              <a:rPr lang="en-US" sz="2353" dirty="0">
                <a:solidFill>
                  <a:srgbClr val="002060"/>
                </a:solidFill>
                <a:latin typeface="Segoe UI Light" panose="020B0502040204020203" pitchFamily="34" charset="0"/>
                <a:cs typeface="Segoe UI Light" panose="020B0502040204020203" pitchFamily="34" charset="0"/>
              </a:rPr>
              <a:t> </a:t>
            </a:r>
            <a:r>
              <a:rPr lang="en-US" sz="2353" dirty="0" err="1">
                <a:solidFill>
                  <a:srgbClr val="002060"/>
                </a:solidFill>
                <a:latin typeface="Segoe UI Light" panose="020B0502040204020203" pitchFamily="34" charset="0"/>
                <a:cs typeface="Segoe UI Light" panose="020B0502040204020203" pitchFamily="34" charset="0"/>
              </a:rPr>
              <a:t>rápidos</a:t>
            </a:r>
            <a:endParaRPr lang="en-US" sz="2353" dirty="0">
              <a:solidFill>
                <a:srgbClr val="002060"/>
              </a:solidFill>
              <a:latin typeface="Segoe UI Light" panose="020B0502040204020203" pitchFamily="34" charset="0"/>
              <a:cs typeface="Segoe UI Light" panose="020B0502040204020203" pitchFamily="34" charset="0"/>
            </a:endParaRPr>
          </a:p>
        </p:txBody>
      </p:sp>
      <p:sp>
        <p:nvSpPr>
          <p:cNvPr id="94" name="Text Placeholder 15"/>
          <p:cNvSpPr txBox="1">
            <a:spLocks/>
          </p:cNvSpPr>
          <p:nvPr/>
        </p:nvSpPr>
        <p:spPr>
          <a:xfrm>
            <a:off x="5144022" y="1943526"/>
            <a:ext cx="3400517" cy="787494"/>
          </a:xfrm>
          <a:prstGeom prst="rect">
            <a:avLst/>
          </a:prstGeom>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62"/>
              </a:spcBef>
              <a:spcAft>
                <a:spcPts val="1765"/>
              </a:spcAft>
              <a:buNone/>
            </a:pPr>
            <a:r>
              <a:rPr lang="en-US" sz="2353" dirty="0" err="1">
                <a:solidFill>
                  <a:srgbClr val="002060"/>
                </a:solidFill>
                <a:latin typeface="Segoe UI Light" panose="020B0502040204020203" pitchFamily="34" charset="0"/>
                <a:cs typeface="Segoe UI Light" panose="020B0502040204020203" pitchFamily="34" charset="0"/>
              </a:rPr>
              <a:t>Elige</a:t>
            </a:r>
            <a:r>
              <a:rPr lang="en-US" sz="2353" dirty="0">
                <a:solidFill>
                  <a:srgbClr val="002060"/>
                </a:solidFill>
                <a:latin typeface="Segoe UI Light" panose="020B0502040204020203" pitchFamily="34" charset="0"/>
                <a:cs typeface="Segoe UI Light" panose="020B0502040204020203" pitchFamily="34" charset="0"/>
              </a:rPr>
              <a:t> </a:t>
            </a:r>
            <a:r>
              <a:rPr lang="en-US" sz="2353" dirty="0" err="1">
                <a:solidFill>
                  <a:srgbClr val="002060"/>
                </a:solidFill>
                <a:latin typeface="Segoe UI Light" panose="020B0502040204020203" pitchFamily="34" charset="0"/>
                <a:cs typeface="Segoe UI Light" panose="020B0502040204020203" pitchFamily="34" charset="0"/>
              </a:rPr>
              <a:t>editores</a:t>
            </a:r>
            <a:r>
              <a:rPr lang="en-US" sz="2353" dirty="0">
                <a:solidFill>
                  <a:srgbClr val="002060"/>
                </a:solidFill>
                <a:latin typeface="Segoe UI Light" panose="020B0502040204020203" pitchFamily="34" charset="0"/>
                <a:cs typeface="Segoe UI Light" panose="020B0502040204020203" pitchFamily="34" charset="0"/>
              </a:rPr>
              <a:t> y </a:t>
            </a:r>
            <a:r>
              <a:rPr lang="en-US" sz="2353" dirty="0" err="1">
                <a:solidFill>
                  <a:srgbClr val="002060"/>
                </a:solidFill>
                <a:latin typeface="Segoe UI Light" panose="020B0502040204020203" pitchFamily="34" charset="0"/>
                <a:cs typeface="Segoe UI Light" panose="020B0502040204020203" pitchFamily="34" charset="0"/>
              </a:rPr>
              <a:t>herramientas</a:t>
            </a:r>
            <a:endParaRPr lang="en-US" sz="2353" dirty="0">
              <a:solidFill>
                <a:srgbClr val="002060"/>
              </a:solidFill>
              <a:latin typeface="Segoe UI Light" panose="020B0502040204020203" pitchFamily="34" charset="0"/>
              <a:cs typeface="Segoe UI Light" panose="020B0502040204020203" pitchFamily="34" charset="0"/>
            </a:endParaRPr>
          </a:p>
        </p:txBody>
      </p:sp>
      <p:sp>
        <p:nvSpPr>
          <p:cNvPr id="95" name="Text Placeholder 15"/>
          <p:cNvSpPr txBox="1">
            <a:spLocks/>
          </p:cNvSpPr>
          <p:nvPr/>
        </p:nvSpPr>
        <p:spPr>
          <a:xfrm>
            <a:off x="5144022" y="3014350"/>
            <a:ext cx="3400517" cy="461636"/>
          </a:xfrm>
          <a:prstGeom prst="rect">
            <a:avLst/>
          </a:prstGeom>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471"/>
              </a:spcBef>
              <a:spcAft>
                <a:spcPts val="2206"/>
              </a:spcAft>
              <a:buNone/>
            </a:pPr>
            <a:r>
              <a:rPr lang="en-US" sz="2353" dirty="0">
                <a:solidFill>
                  <a:srgbClr val="002060"/>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5144022" y="3865758"/>
            <a:ext cx="3400517" cy="461636"/>
          </a:xfrm>
          <a:prstGeom prst="rect">
            <a:avLst/>
          </a:prstGeom>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471"/>
              </a:spcBef>
              <a:spcAft>
                <a:spcPts val="2206"/>
              </a:spcAft>
              <a:buNone/>
            </a:pPr>
            <a:r>
              <a:rPr lang="en-US" sz="2353" dirty="0" err="1">
                <a:solidFill>
                  <a:srgbClr val="002060"/>
                </a:solidFill>
                <a:latin typeface="Segoe UI Light" panose="020B0502040204020203" pitchFamily="34" charset="0"/>
                <a:cs typeface="Segoe UI Light" panose="020B0502040204020203" pitchFamily="34" charset="0"/>
              </a:rPr>
              <a:t>Rápido</a:t>
            </a:r>
            <a:endParaRPr lang="en-US" sz="2353" dirty="0">
              <a:solidFill>
                <a:srgbClr val="002060"/>
              </a:solidFill>
              <a:latin typeface="Segoe UI Light" panose="020B0502040204020203" pitchFamily="34" charset="0"/>
              <a:cs typeface="Segoe UI Light" panose="020B0502040204020203" pitchFamily="34" charset="0"/>
            </a:endParaRPr>
          </a:p>
        </p:txBody>
      </p:sp>
      <p:sp>
        <p:nvSpPr>
          <p:cNvPr id="55" name="Rectangle 54"/>
          <p:cNvSpPr/>
          <p:nvPr/>
        </p:nvSpPr>
        <p:spPr>
          <a:xfrm>
            <a:off x="341852" y="3041305"/>
            <a:ext cx="580608" cy="363946"/>
          </a:xfrm>
          <a:prstGeom prst="rect">
            <a:avLst/>
          </a:prstGeom>
        </p:spPr>
        <p:txBody>
          <a:bodyPr wrap="none">
            <a:spAutoFit/>
          </a:bodyPr>
          <a:lstStyle/>
          <a:p>
            <a:pPr algn="ctr" defTabSz="685644">
              <a:defRPr/>
            </a:pPr>
            <a:r>
              <a:rPr lang="en-US" sz="1765" dirty="0">
                <a:solidFill>
                  <a:schemeClr val="bg1"/>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4515974" y="2902423"/>
            <a:ext cx="625256" cy="625088"/>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2059"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4598911" y="2951354"/>
            <a:ext cx="489728" cy="479157"/>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67223" tIns="33611" rIns="67223" bIns="33611" numCol="1" anchor="t" anchorCtr="0" compatLnSpc="1">
                <a:prstTxWarp prst="textNoShape">
                  <a:avLst/>
                </a:prstTxWarp>
              </a:bodyPr>
              <a:lstStyle/>
              <a:p>
                <a:pPr defTabSz="672134">
                  <a:defRPr/>
                </a:pPr>
                <a:endParaRPr lang="en-US" sz="1471">
                  <a:solidFill>
                    <a:srgbClr val="002060"/>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67223" tIns="33611" rIns="67223" bIns="33611" numCol="1" anchor="t" anchorCtr="0" compatLnSpc="1">
                <a:prstTxWarp prst="textNoShape">
                  <a:avLst/>
                </a:prstTxWarp>
              </a:bodyPr>
              <a:lstStyle/>
              <a:p>
                <a:pPr defTabSz="672134">
                  <a:defRPr/>
                </a:pPr>
                <a:endParaRPr lang="en-US" sz="1471">
                  <a:solidFill>
                    <a:srgbClr val="002060"/>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4515974" y="3782098"/>
            <a:ext cx="625256" cy="625088"/>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2059" dirty="0" err="1">
              <a:solidFill>
                <a:srgbClr val="002060"/>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4733032" y="3906500"/>
            <a:ext cx="305285" cy="339045"/>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63"/>
              <a:endParaRPr lang="en-US" sz="1250">
                <a:solidFill>
                  <a:srgbClr val="002060"/>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63"/>
              <a:endParaRPr lang="en-US" sz="1250">
                <a:solidFill>
                  <a:srgbClr val="002060"/>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4588829" y="4044197"/>
            <a:ext cx="123726" cy="586"/>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4563735" y="4100809"/>
            <a:ext cx="12255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4588829" y="4158586"/>
            <a:ext cx="123726" cy="21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0522" y="813218"/>
            <a:ext cx="8315113" cy="485898"/>
          </a:xfrm>
        </p:spPr>
        <p:txBody>
          <a:bodyPr/>
          <a:lstStyle/>
          <a:p>
            <a:r>
              <a:rPr lang="en-US" sz="3234" dirty="0">
                <a:latin typeface="+mn-lt"/>
              </a:rPr>
              <a:t>Javier Suárez Ruiz</a:t>
            </a:r>
          </a:p>
        </p:txBody>
      </p:sp>
      <p:sp>
        <p:nvSpPr>
          <p:cNvPr id="4" name="Text Placeholder 4"/>
          <p:cNvSpPr>
            <a:spLocks noGrp="1"/>
          </p:cNvSpPr>
          <p:nvPr/>
        </p:nvSpPr>
        <p:spPr>
          <a:xfrm>
            <a:off x="370522" y="1439216"/>
            <a:ext cx="4379684" cy="2799333"/>
          </a:xfrm>
          <a:prstGeom prst="rect">
            <a:avLst/>
          </a:prstGeom>
        </p:spPr>
        <p:txBody>
          <a:bodyPr vert="horz" lIns="91427" tIns="0" rIns="91427" bIns="4571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71" dirty="0">
                <a:solidFill>
                  <a:schemeClr val="bg2">
                    <a:lumMod val="25000"/>
                  </a:schemeClr>
                </a:solidFill>
              </a:rPr>
              <a:t>Xamarin Team Lead Plain Concepts</a:t>
            </a:r>
            <a:endParaRPr lang="en-US" sz="1176" i="1" dirty="0">
              <a:solidFill>
                <a:schemeClr val="bg2">
                  <a:lumMod val="25000"/>
                </a:schemeClr>
              </a:solidFill>
            </a:endParaRPr>
          </a:p>
          <a:p>
            <a:r>
              <a:rPr lang="en-US" sz="2059" dirty="0">
                <a:solidFill>
                  <a:schemeClr val="bg2">
                    <a:lumMod val="25000"/>
                  </a:schemeClr>
                </a:solidFill>
              </a:rPr>
              <a:t>Microsoft MVP</a:t>
            </a:r>
          </a:p>
          <a:p>
            <a:r>
              <a:rPr lang="en-US" sz="2059" dirty="0">
                <a:solidFill>
                  <a:schemeClr val="bg2">
                    <a:lumMod val="25000"/>
                  </a:schemeClr>
                </a:solidFill>
              </a:rPr>
              <a:t>Xamarin MVP</a:t>
            </a:r>
          </a:p>
          <a:p>
            <a:endParaRPr lang="en-US" sz="1500" dirty="0">
              <a:solidFill>
                <a:schemeClr val="bg2">
                  <a:lumMod val="25000"/>
                </a:schemeClr>
              </a:solidFill>
            </a:endParaRPr>
          </a:p>
          <a:p>
            <a:pPr marL="285702" indent="-285702">
              <a:buFont typeface="Arial" panose="020B0604020202020204" pitchFamily="34" charset="0"/>
              <a:buChar char="•"/>
            </a:pPr>
            <a:r>
              <a:rPr lang="en-US" sz="1500" dirty="0">
                <a:solidFill>
                  <a:schemeClr val="bg2">
                    <a:lumMod val="25000"/>
                  </a:schemeClr>
                </a:solidFill>
              </a:rPr>
              <a:t>Blog: </a:t>
            </a:r>
            <a:r>
              <a:rPr lang="en-US" sz="1500" dirty="0">
                <a:solidFill>
                  <a:schemeClr val="bg2">
                    <a:lumMod val="25000"/>
                  </a:schemeClr>
                </a:solidFill>
                <a:hlinkClick r:id="rId3"/>
              </a:rPr>
              <a:t>http://geeks.ms/blogs/jsuarez</a:t>
            </a:r>
            <a:endParaRPr lang="en-US" sz="1500" dirty="0">
              <a:solidFill>
                <a:schemeClr val="bg2">
                  <a:lumMod val="25000"/>
                </a:schemeClr>
              </a:solidFill>
            </a:endParaRPr>
          </a:p>
          <a:p>
            <a:pPr marL="285702" indent="-285702">
              <a:buFont typeface="Arial" panose="020B0604020202020204" pitchFamily="34" charset="0"/>
              <a:buChar char="•"/>
            </a:pPr>
            <a:r>
              <a:rPr lang="en-US" sz="1500" dirty="0">
                <a:solidFill>
                  <a:schemeClr val="bg2">
                    <a:lumMod val="25000"/>
                  </a:schemeClr>
                </a:solidFill>
              </a:rPr>
              <a:t>Email: </a:t>
            </a:r>
            <a:r>
              <a:rPr lang="en-US" sz="1500" dirty="0">
                <a:solidFill>
                  <a:schemeClr val="bg2">
                    <a:lumMod val="25000"/>
                  </a:schemeClr>
                </a:solidFill>
                <a:hlinkClick r:id="rId4"/>
              </a:rPr>
              <a:t>javiersuarezruiz@hotmail.com</a:t>
            </a:r>
            <a:endParaRPr lang="en-US" sz="1500" dirty="0">
              <a:solidFill>
                <a:schemeClr val="bg2">
                  <a:lumMod val="25000"/>
                </a:schemeClr>
              </a:solidFill>
            </a:endParaRPr>
          </a:p>
          <a:p>
            <a:pPr marL="285702" indent="-285702">
              <a:buFont typeface="Arial" panose="020B0604020202020204" pitchFamily="34" charset="0"/>
              <a:buChar char="•"/>
            </a:pPr>
            <a:r>
              <a:rPr lang="en-US" sz="1500" dirty="0">
                <a:solidFill>
                  <a:schemeClr val="bg2">
                    <a:lumMod val="25000"/>
                  </a:schemeClr>
                </a:solidFill>
              </a:rPr>
              <a:t>Twitter: @</a:t>
            </a:r>
            <a:r>
              <a:rPr lang="en-US" sz="1500" dirty="0" err="1">
                <a:solidFill>
                  <a:schemeClr val="bg2">
                    <a:lumMod val="25000"/>
                  </a:schemeClr>
                </a:solidFill>
              </a:rPr>
              <a:t>jsuarezruiz</a:t>
            </a:r>
            <a:endParaRPr lang="en-US" sz="1500" dirty="0">
              <a:solidFill>
                <a:schemeClr val="bg2">
                  <a:lumMod val="25000"/>
                </a:schemeClr>
              </a:solidFill>
            </a:endParaRPr>
          </a:p>
          <a:p>
            <a:endParaRPr lang="en-US" sz="1500" dirty="0">
              <a:solidFill>
                <a:schemeClr val="accent1"/>
              </a:solidFill>
            </a:endParaRPr>
          </a:p>
        </p:txBody>
      </p:sp>
      <p:pic>
        <p:nvPicPr>
          <p:cNvPr id="2" name="Imagen 1"/>
          <p:cNvPicPr>
            <a:picLocks noChangeAspect="1"/>
          </p:cNvPicPr>
          <p:nvPr/>
        </p:nvPicPr>
        <p:blipFill>
          <a:blip r:embed="rId5"/>
          <a:stretch>
            <a:fillRect/>
          </a:stretch>
        </p:blipFill>
        <p:spPr>
          <a:xfrm>
            <a:off x="5108162" y="0"/>
            <a:ext cx="4035838" cy="5143500"/>
          </a:xfrm>
          <a:prstGeom prst="rect">
            <a:avLst/>
          </a:prstGeom>
        </p:spPr>
      </p:pic>
      <p:pic>
        <p:nvPicPr>
          <p:cNvPr id="6" name="Imagen 5"/>
          <p:cNvPicPr>
            <a:picLocks noChangeAspect="1"/>
          </p:cNvPicPr>
          <p:nvPr/>
        </p:nvPicPr>
        <p:blipFill>
          <a:blip r:embed="rId6"/>
          <a:stretch>
            <a:fillRect/>
          </a:stretch>
        </p:blipFill>
        <p:spPr>
          <a:xfrm>
            <a:off x="5167723" y="4098241"/>
            <a:ext cx="880651" cy="1045259"/>
          </a:xfrm>
          <a:prstGeom prst="rect">
            <a:avLst/>
          </a:prstGeom>
        </p:spPr>
      </p:pic>
      <p:pic>
        <p:nvPicPr>
          <p:cNvPr id="10" name="Imagen 9"/>
          <p:cNvPicPr>
            <a:picLocks noChangeAspect="1"/>
          </p:cNvPicPr>
          <p:nvPr/>
        </p:nvPicPr>
        <p:blipFill>
          <a:blip r:embed="rId7"/>
          <a:stretch>
            <a:fillRect/>
          </a:stretch>
        </p:blipFill>
        <p:spPr>
          <a:xfrm>
            <a:off x="6107935" y="4098241"/>
            <a:ext cx="656021" cy="1045259"/>
          </a:xfrm>
          <a:prstGeom prst="rect">
            <a:avLst/>
          </a:prstGeom>
        </p:spPr>
      </p:pic>
    </p:spTree>
    <p:extLst>
      <p:ext uri="{BB962C8B-B14F-4D97-AF65-F5344CB8AC3E}">
        <p14:creationId xmlns:p14="http://schemas.microsoft.com/office/powerpoint/2010/main" val="26613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500" dirty="0"/>
              <a:t>ASP.NET Core </a:t>
            </a:r>
            <a:r>
              <a:rPr lang="en-US" sz="4500" dirty="0" err="1"/>
              <a:t>en</a:t>
            </a:r>
            <a:r>
              <a:rPr lang="en-US" sz="4500" dirty="0"/>
              <a:t> Linux (Si Linux)</a:t>
            </a:r>
          </a:p>
        </p:txBody>
      </p:sp>
    </p:spTree>
    <p:extLst>
      <p:ext uri="{BB962C8B-B14F-4D97-AF65-F5344CB8AC3E}">
        <p14:creationId xmlns:p14="http://schemas.microsoft.com/office/powerpoint/2010/main" val="127597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noFill/>
        </p:spPr>
        <p:txBody>
          <a:bodyPr/>
          <a:lstStyle/>
          <a:p>
            <a:r>
              <a:rPr lang="en-US" dirty="0"/>
              <a:t>Xamarin</a:t>
            </a:r>
          </a:p>
        </p:txBody>
      </p:sp>
    </p:spTree>
    <p:extLst>
      <p:ext uri="{BB962C8B-B14F-4D97-AF65-F5344CB8AC3E}">
        <p14:creationId xmlns:p14="http://schemas.microsoft.com/office/powerpoint/2010/main" val="23586855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998856" y="1160585"/>
            <a:ext cx="4909325" cy="2589854"/>
          </a:xfrm>
        </p:spPr>
        <p:txBody>
          <a:bodyPr anchor="ctr"/>
          <a:lstStyle/>
          <a:p>
            <a:pPr>
              <a:lnSpc>
                <a:spcPct val="150000"/>
              </a:lnSpc>
            </a:pPr>
            <a:r>
              <a:rPr lang="en-US" sz="3600" dirty="0" err="1">
                <a:solidFill>
                  <a:schemeClr val="bg1"/>
                </a:solidFill>
                <a:latin typeface="Segoe UI Semilight" panose="020B0402040204020203" pitchFamily="34" charset="0"/>
                <a:cs typeface="Segoe UI Semilight" panose="020B0402040204020203" pitchFamily="34" charset="0"/>
              </a:rPr>
              <a:t>Cualquier</a:t>
            </a:r>
            <a:r>
              <a:rPr lang="en-US" sz="3600" dirty="0">
                <a:solidFill>
                  <a:schemeClr val="bg1"/>
                </a:solidFill>
                <a:latin typeface="Segoe UI Semilight" panose="020B0402040204020203" pitchFamily="34" charset="0"/>
                <a:cs typeface="Segoe UI Semilight" panose="020B0402040204020203" pitchFamily="34" charset="0"/>
              </a:rPr>
              <a:t> </a:t>
            </a:r>
            <a:r>
              <a:rPr lang="en-US" sz="3600" dirty="0" err="1">
                <a:solidFill>
                  <a:schemeClr val="bg1"/>
                </a:solidFill>
                <a:latin typeface="Segoe UI Semilight" panose="020B0402040204020203" pitchFamily="34" charset="0"/>
                <a:cs typeface="Segoe UI Semilight" panose="020B0402040204020203" pitchFamily="34" charset="0"/>
              </a:rPr>
              <a:t>desarrollador</a:t>
            </a:r>
            <a:br>
              <a:rPr lang="en-US" sz="3600" dirty="0">
                <a:solidFill>
                  <a:schemeClr val="bg1"/>
                </a:solidFill>
                <a:latin typeface="Segoe UI Semilight" panose="020B0402040204020203" pitchFamily="34" charset="0"/>
                <a:cs typeface="Segoe UI Semilight" panose="020B0402040204020203" pitchFamily="34" charset="0"/>
              </a:rPr>
            </a:br>
            <a:r>
              <a:rPr lang="en-US" sz="3600" dirty="0" err="1">
                <a:solidFill>
                  <a:schemeClr val="bg1"/>
                </a:solidFill>
                <a:latin typeface="Segoe UI Semilight" panose="020B0402040204020203" pitchFamily="34" charset="0"/>
                <a:cs typeface="Segoe UI Semilight" panose="020B0402040204020203" pitchFamily="34" charset="0"/>
              </a:rPr>
              <a:t>Cualquier</a:t>
            </a:r>
            <a:r>
              <a:rPr lang="en-US" sz="3600" dirty="0">
                <a:solidFill>
                  <a:schemeClr val="bg1"/>
                </a:solidFill>
                <a:latin typeface="Segoe UI Semilight" panose="020B0402040204020203" pitchFamily="34" charset="0"/>
                <a:cs typeface="Segoe UI Semilight" panose="020B0402040204020203" pitchFamily="34" charset="0"/>
              </a:rPr>
              <a:t> app</a:t>
            </a:r>
            <a:br>
              <a:rPr lang="en-US" sz="3600" dirty="0">
                <a:solidFill>
                  <a:schemeClr val="bg1"/>
                </a:solidFill>
                <a:latin typeface="Segoe UI Semilight" panose="020B0402040204020203" pitchFamily="34" charset="0"/>
                <a:cs typeface="Segoe UI Semilight" panose="020B0402040204020203" pitchFamily="34" charset="0"/>
              </a:rPr>
            </a:br>
            <a:r>
              <a:rPr lang="en-US" sz="3600" dirty="0" err="1">
                <a:solidFill>
                  <a:schemeClr val="bg1"/>
                </a:solidFill>
                <a:latin typeface="Segoe UI Semilight" panose="020B0402040204020203" pitchFamily="34" charset="0"/>
                <a:cs typeface="Segoe UI Semilight" panose="020B0402040204020203" pitchFamily="34" charset="0"/>
              </a:rPr>
              <a:t>Cualquier</a:t>
            </a:r>
            <a:r>
              <a:rPr lang="en-US" sz="3600" dirty="0">
                <a:solidFill>
                  <a:schemeClr val="bg1"/>
                </a:solidFill>
                <a:latin typeface="Segoe UI Semilight" panose="020B0402040204020203" pitchFamily="34" charset="0"/>
                <a:cs typeface="Segoe UI Semilight" panose="020B0402040204020203" pitchFamily="34" charset="0"/>
              </a:rPr>
              <a:t> </a:t>
            </a:r>
            <a:r>
              <a:rPr lang="en-US" sz="3600" dirty="0" err="1">
                <a:solidFill>
                  <a:schemeClr val="bg1"/>
                </a:solidFill>
                <a:latin typeface="Segoe UI Semilight" panose="020B0402040204020203" pitchFamily="34" charset="0"/>
                <a:cs typeface="Segoe UI Semilight" panose="020B0402040204020203" pitchFamily="34" charset="0"/>
              </a:rPr>
              <a:t>plataforma</a:t>
            </a:r>
            <a:endParaRPr lang="en-US" sz="36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820888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72667"/>
            <a:ext cx="9144001" cy="425987"/>
          </a:xfrm>
          <a:prstGeom prst="rect">
            <a:avLst/>
          </a:prstGeom>
        </p:spPr>
        <p:txBody>
          <a:bodyPr/>
          <a:lstStyle/>
          <a:p>
            <a:pPr algn="ctr"/>
            <a:r>
              <a:rPr lang="en-US" sz="2400" dirty="0"/>
              <a:t>Xamarin – </a:t>
            </a:r>
            <a:r>
              <a:rPr lang="en-US" sz="2400" dirty="0" err="1"/>
              <a:t>Solución</a:t>
            </a:r>
            <a:r>
              <a:rPr lang="en-US" sz="2400" dirty="0"/>
              <a:t> </a:t>
            </a:r>
            <a:r>
              <a:rPr lang="en-US" sz="2400" dirty="0" err="1"/>
              <a:t>completa</a:t>
            </a:r>
            <a:r>
              <a:rPr lang="en-US" sz="2400" dirty="0"/>
              <a:t> para el Desarrollo </a:t>
            </a:r>
            <a:r>
              <a:rPr lang="en-US" sz="2400" dirty="0" err="1"/>
              <a:t>móvil</a:t>
            </a:r>
            <a:endParaRPr lang="en-US" sz="24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1568706" y="2245384"/>
            <a:ext cx="13714055" cy="171426"/>
          </a:xfrm>
          <a:prstGeom prst="rect">
            <a:avLst/>
          </a:prstGeom>
        </p:spPr>
      </p:pic>
      <p:pic>
        <p:nvPicPr>
          <p:cNvPr id="7" name="Picture 6"/>
          <p:cNvPicPr>
            <a:picLocks noChangeAspect="1"/>
          </p:cNvPicPr>
          <p:nvPr/>
        </p:nvPicPr>
        <p:blipFill>
          <a:blip r:embed="rId4"/>
          <a:stretch>
            <a:fillRect/>
          </a:stretch>
        </p:blipFill>
        <p:spPr>
          <a:xfrm>
            <a:off x="1722198" y="1737699"/>
            <a:ext cx="1940910" cy="1976317"/>
          </a:xfrm>
          <a:prstGeom prst="rect">
            <a:avLst/>
          </a:prstGeom>
        </p:spPr>
      </p:pic>
      <p:pic>
        <p:nvPicPr>
          <p:cNvPr id="8" name="Picture 7"/>
          <p:cNvPicPr>
            <a:picLocks noChangeAspect="1"/>
          </p:cNvPicPr>
          <p:nvPr/>
        </p:nvPicPr>
        <p:blipFill>
          <a:blip r:embed="rId5"/>
          <a:stretch>
            <a:fillRect/>
          </a:stretch>
        </p:blipFill>
        <p:spPr>
          <a:xfrm>
            <a:off x="3606427" y="1737699"/>
            <a:ext cx="1937692" cy="1976317"/>
          </a:xfrm>
          <a:prstGeom prst="rect">
            <a:avLst/>
          </a:prstGeom>
        </p:spPr>
      </p:pic>
      <p:pic>
        <p:nvPicPr>
          <p:cNvPr id="9" name="Picture 8"/>
          <p:cNvPicPr>
            <a:picLocks noChangeAspect="1"/>
          </p:cNvPicPr>
          <p:nvPr/>
        </p:nvPicPr>
        <p:blipFill>
          <a:blip r:embed="rId6"/>
          <a:stretch>
            <a:fillRect/>
          </a:stretch>
        </p:blipFill>
        <p:spPr>
          <a:xfrm>
            <a:off x="-162032" y="1737699"/>
            <a:ext cx="1940910" cy="1976317"/>
          </a:xfrm>
          <a:prstGeom prst="rect">
            <a:avLst/>
          </a:prstGeom>
        </p:spPr>
      </p:pic>
      <p:pic>
        <p:nvPicPr>
          <p:cNvPr id="10" name="Picture 9"/>
          <p:cNvPicPr>
            <a:picLocks noChangeAspect="1"/>
          </p:cNvPicPr>
          <p:nvPr/>
        </p:nvPicPr>
        <p:blipFill>
          <a:blip r:embed="rId7"/>
          <a:stretch>
            <a:fillRect/>
          </a:stretch>
        </p:blipFill>
        <p:spPr>
          <a:xfrm>
            <a:off x="7371671" y="1737699"/>
            <a:ext cx="1940910" cy="1976317"/>
          </a:xfrm>
          <a:prstGeom prst="rect">
            <a:avLst/>
          </a:prstGeom>
        </p:spPr>
      </p:pic>
      <p:pic>
        <p:nvPicPr>
          <p:cNvPr id="11" name="Picture 10"/>
          <p:cNvPicPr>
            <a:picLocks noChangeAspect="1"/>
          </p:cNvPicPr>
          <p:nvPr/>
        </p:nvPicPr>
        <p:blipFill>
          <a:blip r:embed="rId8"/>
          <a:stretch>
            <a:fillRect/>
          </a:stretch>
        </p:blipFill>
        <p:spPr>
          <a:xfrm>
            <a:off x="5487440" y="1737699"/>
            <a:ext cx="1940910" cy="1976317"/>
          </a:xfrm>
          <a:prstGeom prst="rect">
            <a:avLst/>
          </a:prstGeom>
        </p:spPr>
      </p:pic>
      <p:sp>
        <p:nvSpPr>
          <p:cNvPr id="12" name="Rectangle 11"/>
          <p:cNvSpPr/>
          <p:nvPr/>
        </p:nvSpPr>
        <p:spPr bwMode="auto">
          <a:xfrm>
            <a:off x="1" y="2924495"/>
            <a:ext cx="9144000" cy="1114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0138" y="3170141"/>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sz="1800" dirty="0">
                <a:gradFill>
                  <a:gsLst>
                    <a:gs pos="2917">
                      <a:schemeClr val="tx1"/>
                    </a:gs>
                    <a:gs pos="30000">
                      <a:schemeClr val="tx1"/>
                    </a:gs>
                  </a:gsLst>
                  <a:lin ang="5400000" scaled="0"/>
                </a:gradFill>
              </a:rPr>
              <a:t>Develop</a:t>
            </a:r>
          </a:p>
        </p:txBody>
      </p:sp>
      <p:sp>
        <p:nvSpPr>
          <p:cNvPr id="14" name="TextBox 13"/>
          <p:cNvSpPr txBox="1"/>
          <p:nvPr/>
        </p:nvSpPr>
        <p:spPr>
          <a:xfrm>
            <a:off x="1944368"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sz="1800" dirty="0" err="1">
                <a:gradFill>
                  <a:gsLst>
                    <a:gs pos="2917">
                      <a:schemeClr val="tx1"/>
                    </a:gs>
                    <a:gs pos="30000">
                      <a:schemeClr val="tx1"/>
                    </a:gs>
                  </a:gsLst>
                  <a:lin ang="5400000" scaled="0"/>
                </a:gradFill>
              </a:rPr>
              <a:t>Testear</a:t>
            </a:r>
            <a:endParaRPr lang="en-US" sz="1800" dirty="0">
              <a:gradFill>
                <a:gsLst>
                  <a:gs pos="2917">
                    <a:schemeClr val="tx1"/>
                  </a:gs>
                  <a:gs pos="30000">
                    <a:schemeClr val="tx1"/>
                  </a:gs>
                </a:gsLst>
                <a:lin ang="5400000" scaled="0"/>
              </a:gradFill>
            </a:endParaRPr>
          </a:p>
        </p:txBody>
      </p:sp>
      <p:sp>
        <p:nvSpPr>
          <p:cNvPr id="15" name="TextBox 14"/>
          <p:cNvSpPr txBox="1"/>
          <p:nvPr/>
        </p:nvSpPr>
        <p:spPr>
          <a:xfrm>
            <a:off x="3825829"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sz="1800" dirty="0">
                <a:gradFill>
                  <a:gsLst>
                    <a:gs pos="2917">
                      <a:schemeClr val="tx1"/>
                    </a:gs>
                    <a:gs pos="30000">
                      <a:schemeClr val="tx1"/>
                    </a:gs>
                  </a:gsLst>
                  <a:lin ang="5400000" scaled="0"/>
                </a:gradFill>
              </a:rPr>
              <a:t>Build</a:t>
            </a:r>
          </a:p>
        </p:txBody>
      </p:sp>
      <p:sp>
        <p:nvSpPr>
          <p:cNvPr id="16" name="TextBox 15"/>
          <p:cNvSpPr txBox="1"/>
          <p:nvPr/>
        </p:nvSpPr>
        <p:spPr>
          <a:xfrm>
            <a:off x="5712752" y="3243184"/>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sz="1800" dirty="0" err="1">
                <a:gradFill>
                  <a:gsLst>
                    <a:gs pos="2917">
                      <a:schemeClr val="tx1"/>
                    </a:gs>
                    <a:gs pos="30000">
                      <a:schemeClr val="tx1"/>
                    </a:gs>
                  </a:gsLst>
                  <a:lin ang="5400000" scaled="0"/>
                </a:gradFill>
              </a:rPr>
              <a:t>Distribuir</a:t>
            </a:r>
            <a:endParaRPr lang="en-US" sz="1800" dirty="0">
              <a:gradFill>
                <a:gsLst>
                  <a:gs pos="2917">
                    <a:schemeClr val="tx1"/>
                  </a:gs>
                  <a:gs pos="30000">
                    <a:schemeClr val="tx1"/>
                  </a:gs>
                </a:gsLst>
                <a:lin ang="5400000" scaled="0"/>
              </a:gradFill>
            </a:endParaRPr>
          </a:p>
        </p:txBody>
      </p:sp>
      <p:sp>
        <p:nvSpPr>
          <p:cNvPr id="17" name="TextBox 16"/>
          <p:cNvSpPr txBox="1"/>
          <p:nvPr/>
        </p:nvSpPr>
        <p:spPr>
          <a:xfrm>
            <a:off x="7596983" y="3223027"/>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sz="1800" dirty="0" err="1">
                <a:gradFill>
                  <a:gsLst>
                    <a:gs pos="2917">
                      <a:schemeClr val="tx1"/>
                    </a:gs>
                    <a:gs pos="30000">
                      <a:schemeClr val="tx1"/>
                    </a:gs>
                  </a:gsLst>
                  <a:lin ang="5400000" scaled="0"/>
                </a:gradFill>
              </a:rPr>
              <a:t>Monitorear</a:t>
            </a: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5388528" y="1901625"/>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3" name="Rectangle 32"/>
          <p:cNvSpPr/>
          <p:nvPr/>
        </p:nvSpPr>
        <p:spPr bwMode="auto">
          <a:xfrm>
            <a:off x="5386368" y="1901626"/>
            <a:ext cx="1588015"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3781408" y="1901625"/>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3786014" y="1901626"/>
            <a:ext cx="1581249"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169620" y="1901625"/>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177641" y="1901626"/>
            <a:ext cx="1584599"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2551" y="217803"/>
            <a:ext cx="8740640" cy="674558"/>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177641" y="1955977"/>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iOS</a:t>
            </a:r>
          </a:p>
        </p:txBody>
      </p:sp>
      <p:sp>
        <p:nvSpPr>
          <p:cNvPr id="22" name="TextBox 21"/>
          <p:cNvSpPr txBox="1"/>
          <p:nvPr/>
        </p:nvSpPr>
        <p:spPr>
          <a:xfrm>
            <a:off x="5394388" y="1965313"/>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Windows</a:t>
            </a:r>
          </a:p>
        </p:txBody>
      </p:sp>
      <p:sp>
        <p:nvSpPr>
          <p:cNvPr id="23" name="TextBox 22"/>
          <p:cNvSpPr txBox="1"/>
          <p:nvPr/>
        </p:nvSpPr>
        <p:spPr>
          <a:xfrm>
            <a:off x="3786013" y="1965313"/>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Android</a:t>
            </a:r>
          </a:p>
        </p:txBody>
      </p:sp>
      <p:sp>
        <p:nvSpPr>
          <p:cNvPr id="24" name="TextBox 23"/>
          <p:cNvSpPr txBox="1"/>
          <p:nvPr/>
        </p:nvSpPr>
        <p:spPr>
          <a:xfrm>
            <a:off x="2179801" y="2937991"/>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Objective-C</a:t>
            </a:r>
          </a:p>
          <a:p>
            <a:pPr algn="ctr" defTabSz="685462" fontAlgn="base">
              <a:spcBef>
                <a:spcPct val="0"/>
              </a:spcBef>
              <a:spcAft>
                <a:spcPct val="0"/>
              </a:spcAft>
            </a:pPr>
            <a:r>
              <a:rPr lang="en-US" sz="1471" dirty="0">
                <a:solidFill>
                  <a:schemeClr val="bg1"/>
                </a:solidFill>
                <a:latin typeface="+mj-lt"/>
              </a:rPr>
              <a:t>Xcode</a:t>
            </a:r>
          </a:p>
        </p:txBody>
      </p:sp>
      <p:sp>
        <p:nvSpPr>
          <p:cNvPr id="25" name="TextBox 24"/>
          <p:cNvSpPr txBox="1"/>
          <p:nvPr/>
        </p:nvSpPr>
        <p:spPr>
          <a:xfrm>
            <a:off x="5396549" y="2937991"/>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C#</a:t>
            </a:r>
          </a:p>
          <a:p>
            <a:pPr algn="ctr" defTabSz="685462" fontAlgn="base">
              <a:spcBef>
                <a:spcPct val="0"/>
              </a:spcBef>
              <a:spcAft>
                <a:spcPct val="0"/>
              </a:spcAft>
            </a:pPr>
            <a:r>
              <a:rPr lang="en-US" sz="1471" dirty="0">
                <a:solidFill>
                  <a:schemeClr val="bg1"/>
                </a:solidFill>
                <a:latin typeface="+mj-lt"/>
              </a:rPr>
              <a:t>Visual Studio</a:t>
            </a:r>
          </a:p>
        </p:txBody>
      </p:sp>
      <p:sp>
        <p:nvSpPr>
          <p:cNvPr id="26" name="TextBox 25"/>
          <p:cNvSpPr txBox="1"/>
          <p:nvPr/>
        </p:nvSpPr>
        <p:spPr>
          <a:xfrm>
            <a:off x="3788173" y="2937991"/>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Java</a:t>
            </a:r>
          </a:p>
          <a:p>
            <a:pPr algn="ctr" defTabSz="685462" fontAlgn="base">
              <a:spcBef>
                <a:spcPct val="0"/>
              </a:spcBef>
              <a:spcAft>
                <a:spcPct val="0"/>
              </a:spcAft>
            </a:pPr>
            <a:r>
              <a:rPr lang="en-US" sz="1471" dirty="0">
                <a:solidFill>
                  <a:schemeClr val="bg1"/>
                </a:solidFill>
                <a:latin typeface="+mj-lt"/>
              </a:rPr>
              <a:t>Android Studio</a:t>
            </a:r>
          </a:p>
        </p:txBody>
      </p:sp>
      <p:sp>
        <p:nvSpPr>
          <p:cNvPr id="28" name="TextBox 27"/>
          <p:cNvSpPr txBox="1"/>
          <p:nvPr/>
        </p:nvSpPr>
        <p:spPr>
          <a:xfrm>
            <a:off x="314586" y="4230405"/>
            <a:ext cx="8514829" cy="760436"/>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a:t>No se </a:t>
            </a:r>
            <a:r>
              <a:rPr lang="en-US" sz="1765" dirty="0" err="1"/>
              <a:t>comparte</a:t>
            </a:r>
            <a:r>
              <a:rPr lang="en-US" sz="1765" dirty="0"/>
              <a:t> </a:t>
            </a:r>
            <a:r>
              <a:rPr lang="en-US" sz="1765" dirty="0" err="1"/>
              <a:t>código</a:t>
            </a:r>
            <a:r>
              <a:rPr lang="en-US" sz="1765" dirty="0"/>
              <a:t> </a:t>
            </a:r>
            <a:r>
              <a:rPr lang="en-US" sz="1765" dirty="0">
                <a:solidFill>
                  <a:schemeClr val="bg2">
                    <a:lumMod val="50000"/>
                  </a:schemeClr>
                </a:solidFill>
              </a:rPr>
              <a:t>•</a:t>
            </a:r>
            <a:r>
              <a:rPr lang="en-US" sz="1765" dirty="0"/>
              <a:t> </a:t>
            </a:r>
            <a:r>
              <a:rPr lang="en-US" sz="1765" dirty="0" err="1"/>
              <a:t>Diferentes</a:t>
            </a:r>
            <a:r>
              <a:rPr lang="en-US" sz="1765" dirty="0"/>
              <a:t> </a:t>
            </a:r>
            <a:r>
              <a:rPr lang="en-US" sz="1765" dirty="0" err="1"/>
              <a:t>lenguajes</a:t>
            </a:r>
            <a:r>
              <a:rPr lang="en-US" sz="1765" dirty="0"/>
              <a:t> &amp; </a:t>
            </a:r>
            <a:r>
              <a:rPr lang="en-US" sz="1765" dirty="0" err="1"/>
              <a:t>entornos</a:t>
            </a:r>
            <a:r>
              <a:rPr lang="en-US" sz="1765" dirty="0"/>
              <a:t> de </a:t>
            </a:r>
            <a:r>
              <a:rPr lang="en-US" sz="1765" dirty="0" err="1"/>
              <a:t>desarrollo</a:t>
            </a:r>
            <a:r>
              <a:rPr lang="en-US" sz="1765" dirty="0"/>
              <a:t> </a:t>
            </a:r>
            <a:r>
              <a:rPr lang="en-US" sz="1765" dirty="0">
                <a:solidFill>
                  <a:schemeClr val="bg2">
                    <a:lumMod val="50000"/>
                  </a:schemeClr>
                </a:solidFill>
              </a:rPr>
              <a:t>•</a:t>
            </a:r>
            <a:r>
              <a:rPr lang="en-US" sz="1765" dirty="0"/>
              <a:t> </a:t>
            </a:r>
            <a:r>
              <a:rPr lang="en-US" sz="1765" dirty="0" err="1"/>
              <a:t>Diferentes</a:t>
            </a:r>
            <a:r>
              <a:rPr lang="en-US" sz="1765" dirty="0"/>
              <a:t> </a:t>
            </a:r>
            <a:r>
              <a:rPr lang="en-US" sz="1765" dirty="0" err="1"/>
              <a:t>equipos</a:t>
            </a:r>
            <a:endParaRPr lang="en-US" sz="1765" dirty="0">
              <a:gradFill>
                <a:gsLst>
                  <a:gs pos="2917">
                    <a:schemeClr val="tx1"/>
                  </a:gs>
                  <a:gs pos="30000">
                    <a:schemeClr val="tx1"/>
                  </a:gs>
                </a:gsLst>
                <a:lin ang="5400000" scaled="0"/>
              </a:gradFill>
            </a:endParaRPr>
          </a:p>
        </p:txBody>
      </p:sp>
      <p:sp>
        <p:nvSpPr>
          <p:cNvPr id="29" name="Left Brace 28"/>
          <p:cNvSpPr/>
          <p:nvPr/>
        </p:nvSpPr>
        <p:spPr>
          <a:xfrm rot="5400000">
            <a:off x="4485056" y="72505"/>
            <a:ext cx="173891" cy="804800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46" name="Group 45"/>
          <p:cNvGrpSpPr/>
          <p:nvPr/>
        </p:nvGrpSpPr>
        <p:grpSpPr>
          <a:xfrm>
            <a:off x="2676129" y="1172907"/>
            <a:ext cx="590408" cy="590408"/>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4287917" y="1170697"/>
            <a:ext cx="590408" cy="590408"/>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5895037" y="1180033"/>
            <a:ext cx="590408" cy="590408"/>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51" y="217803"/>
            <a:ext cx="8740640" cy="674558"/>
          </a:xfrm>
        </p:spPr>
        <p:txBody>
          <a:bodyPr/>
          <a:lstStyle/>
          <a:p>
            <a:pPr algn="ctr"/>
            <a:r>
              <a:rPr lang="en-US" sz="4400" dirty="0"/>
              <a:t>Escribe </a:t>
            </a:r>
            <a:r>
              <a:rPr lang="en-US" sz="4400" dirty="0" err="1"/>
              <a:t>una</a:t>
            </a:r>
            <a:r>
              <a:rPr lang="en-US" sz="4400" dirty="0"/>
              <a:t> </a:t>
            </a:r>
            <a:r>
              <a:rPr lang="en-US" sz="4400" dirty="0" err="1"/>
              <a:t>vez</a:t>
            </a:r>
            <a:r>
              <a:rPr lang="en-US" sz="4400" dirty="0"/>
              <a:t>, </a:t>
            </a:r>
            <a:r>
              <a:rPr lang="en-US" sz="4400" dirty="0" err="1"/>
              <a:t>corre</a:t>
            </a:r>
            <a:r>
              <a:rPr lang="en-US" sz="4400" dirty="0"/>
              <a:t> </a:t>
            </a:r>
            <a:r>
              <a:rPr lang="en-US" sz="4400" dirty="0" err="1"/>
              <a:t>en</a:t>
            </a:r>
            <a:r>
              <a:rPr lang="en-US" sz="4400" dirty="0"/>
              <a:t> </a:t>
            </a:r>
            <a:r>
              <a:rPr lang="en-US" sz="4400" dirty="0" err="1"/>
              <a:t>todos</a:t>
            </a:r>
            <a:endParaRPr lang="en-US" sz="4400" dirty="0"/>
          </a:p>
        </p:txBody>
      </p:sp>
      <p:cxnSp>
        <p:nvCxnSpPr>
          <p:cNvPr id="12" name="Straight Connector 11"/>
          <p:cNvCxnSpPr/>
          <p:nvPr/>
        </p:nvCxnSpPr>
        <p:spPr>
          <a:xfrm>
            <a:off x="2946745" y="1425939"/>
            <a:ext cx="0" cy="2826369"/>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4487973" y="691627"/>
            <a:ext cx="168056" cy="6815597"/>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57" name="Group 56"/>
          <p:cNvGrpSpPr/>
          <p:nvPr/>
        </p:nvGrpSpPr>
        <p:grpSpPr>
          <a:xfrm>
            <a:off x="3587007" y="1457214"/>
            <a:ext cx="1969988" cy="1969988"/>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1" cy="572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32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903456" y="1560183"/>
            <a:ext cx="2028553" cy="1710696"/>
          </a:xfrm>
          <a:prstGeom prst="rect">
            <a:avLst/>
          </a:prstGeom>
          <a:noFill/>
        </p:spPr>
        <p:txBody>
          <a:bodyPr wrap="square" lIns="134444" tIns="107555" rIns="134444" bIns="107555" rtlCol="0">
            <a:spAutoFit/>
          </a:bodyPr>
          <a:lstStyle/>
          <a:p>
            <a:pPr algn="r" defTabSz="685462" fontAlgn="base">
              <a:lnSpc>
                <a:spcPct val="110000"/>
              </a:lnSpc>
              <a:spcBef>
                <a:spcPct val="0"/>
              </a:spcBef>
              <a:spcAft>
                <a:spcPct val="0"/>
              </a:spcAft>
            </a:pPr>
            <a:r>
              <a:rPr lang="en-US" sz="2206" dirty="0">
                <a:solidFill>
                  <a:schemeClr val="tx2"/>
                </a:solidFill>
              </a:rPr>
              <a:t>Lua</a:t>
            </a:r>
          </a:p>
          <a:p>
            <a:pPr algn="r" defTabSz="685462" fontAlgn="base">
              <a:lnSpc>
                <a:spcPct val="110000"/>
              </a:lnSpc>
              <a:spcBef>
                <a:spcPct val="0"/>
              </a:spcBef>
              <a:spcAft>
                <a:spcPct val="0"/>
              </a:spcAft>
            </a:pPr>
            <a:r>
              <a:rPr lang="en-US" sz="2206" dirty="0">
                <a:solidFill>
                  <a:schemeClr val="tx2"/>
                </a:solidFill>
              </a:rPr>
              <a:t>Javascript</a:t>
            </a:r>
          </a:p>
          <a:p>
            <a:pPr algn="r" defTabSz="685462" fontAlgn="base">
              <a:lnSpc>
                <a:spcPct val="110000"/>
              </a:lnSpc>
              <a:spcBef>
                <a:spcPct val="0"/>
              </a:spcBef>
              <a:spcAft>
                <a:spcPct val="0"/>
              </a:spcAft>
            </a:pPr>
            <a:r>
              <a:rPr lang="en-US" sz="2206" dirty="0">
                <a:solidFill>
                  <a:schemeClr val="tx2"/>
                </a:solidFill>
              </a:rPr>
              <a:t>Actionscript</a:t>
            </a:r>
          </a:p>
          <a:p>
            <a:pPr algn="r" defTabSz="685462" fontAlgn="base">
              <a:lnSpc>
                <a:spcPct val="110000"/>
              </a:lnSpc>
              <a:spcBef>
                <a:spcPct val="0"/>
              </a:spcBef>
              <a:spcAft>
                <a:spcPct val="0"/>
              </a:spcAft>
            </a:pPr>
            <a:r>
              <a:rPr lang="en-US" sz="2206" dirty="0">
                <a:solidFill>
                  <a:schemeClr val="tx2"/>
                </a:solidFill>
              </a:rPr>
              <a:t>HTML+CSS</a:t>
            </a:r>
          </a:p>
        </p:txBody>
      </p:sp>
      <p:cxnSp>
        <p:nvCxnSpPr>
          <p:cNvPr id="38" name="Straight Arrow Connector 37"/>
          <p:cNvCxnSpPr/>
          <p:nvPr/>
        </p:nvCxnSpPr>
        <p:spPr>
          <a:xfrm>
            <a:off x="2949408" y="1877354"/>
            <a:ext cx="645769"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949409" y="2260148"/>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949409" y="2642942"/>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49409" y="3025735"/>
            <a:ext cx="63643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666312" y="1391860"/>
            <a:ext cx="1603245" cy="210069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314586" y="4230405"/>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t>Acceso</a:t>
            </a:r>
            <a:r>
              <a:rPr lang="en-US" sz="1765" dirty="0"/>
              <a:t> </a:t>
            </a:r>
            <a:r>
              <a:rPr lang="en-US" sz="1765" dirty="0" err="1"/>
              <a:t>limitado</a:t>
            </a:r>
            <a:r>
              <a:rPr lang="en-US" sz="1765" dirty="0"/>
              <a:t> a APIs </a:t>
            </a:r>
            <a:r>
              <a:rPr lang="en-US" sz="1765" dirty="0">
                <a:solidFill>
                  <a:schemeClr val="bg2">
                    <a:lumMod val="50000"/>
                  </a:schemeClr>
                </a:solidFill>
              </a:rPr>
              <a:t>•</a:t>
            </a:r>
            <a:r>
              <a:rPr lang="en-US" sz="1765" dirty="0"/>
              <a:t> </a:t>
            </a:r>
            <a:r>
              <a:rPr lang="en-US" sz="1765" dirty="0" err="1"/>
              <a:t>Menos</a:t>
            </a:r>
            <a:r>
              <a:rPr lang="en-US" sz="1765" dirty="0"/>
              <a:t> </a:t>
            </a:r>
            <a:r>
              <a:rPr lang="en-US" sz="1765" dirty="0" err="1"/>
              <a:t>rendimiento</a:t>
            </a:r>
            <a:r>
              <a:rPr lang="en-US" sz="1765" dirty="0"/>
              <a:t> </a:t>
            </a:r>
            <a:r>
              <a:rPr lang="en-US" sz="1765" dirty="0">
                <a:solidFill>
                  <a:schemeClr val="bg2">
                    <a:lumMod val="50000"/>
                  </a:schemeClr>
                </a:solidFill>
              </a:rPr>
              <a:t>•</a:t>
            </a:r>
            <a:r>
              <a:rPr lang="en-US" sz="1765" dirty="0"/>
              <a:t>  </a:t>
            </a:r>
            <a:r>
              <a:rPr lang="en-US" sz="1765" dirty="0" err="1"/>
              <a:t>Experiencia</a:t>
            </a:r>
            <a:r>
              <a:rPr lang="en-US" sz="1765" dirty="0"/>
              <a:t> de </a:t>
            </a:r>
            <a:r>
              <a:rPr lang="en-US" sz="1765" dirty="0" err="1"/>
              <a:t>usuario</a:t>
            </a:r>
            <a:r>
              <a:rPr lang="en-US" sz="1765" dirty="0"/>
              <a:t> </a:t>
            </a:r>
            <a:r>
              <a:rPr lang="en-US" sz="1765" dirty="0" err="1"/>
              <a:t>más</a:t>
            </a:r>
            <a:r>
              <a:rPr lang="en-US" sz="1765" dirty="0"/>
              <a:t> </a:t>
            </a:r>
            <a:r>
              <a:rPr lang="en-US" sz="1765" dirty="0" err="1"/>
              <a:t>pobre</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4230405"/>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solidFill>
                  <a:srgbClr val="70ACBB"/>
                </a:solidFill>
              </a:rPr>
              <a:t>Código</a:t>
            </a:r>
            <a:r>
              <a:rPr lang="en-US" sz="1765" dirty="0">
                <a:solidFill>
                  <a:srgbClr val="70ACBB"/>
                </a:solidFill>
              </a:rPr>
              <a:t> </a:t>
            </a:r>
            <a:r>
              <a:rPr lang="en-US" sz="1765" dirty="0" err="1">
                <a:solidFill>
                  <a:srgbClr val="70ACBB"/>
                </a:solidFill>
              </a:rPr>
              <a:t>común</a:t>
            </a:r>
            <a:r>
              <a:rPr lang="en-US" sz="1765" dirty="0">
                <a:solidFill>
                  <a:srgbClr val="70ACBB"/>
                </a:solidFill>
              </a:rPr>
              <a:t>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err="1">
                <a:solidFill>
                  <a:srgbClr val="70ACBB"/>
                </a:solidFill>
              </a:rPr>
              <a:t>Acceso</a:t>
            </a:r>
            <a:r>
              <a:rPr lang="en-US" sz="1765" dirty="0">
                <a:solidFill>
                  <a:srgbClr val="70ACBB"/>
                </a:solidFill>
              </a:rPr>
              <a:t> 100% a APIs </a:t>
            </a:r>
            <a:r>
              <a:rPr lang="en-US" sz="1765" dirty="0" err="1">
                <a:solidFill>
                  <a:srgbClr val="70ACBB"/>
                </a:solidFill>
              </a:rPr>
              <a:t>nativas</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sp>
        <p:nvSpPr>
          <p:cNvPr id="20" name="Left Brace 19"/>
          <p:cNvSpPr/>
          <p:nvPr/>
        </p:nvSpPr>
        <p:spPr>
          <a:xfrm rot="5400000">
            <a:off x="4489538" y="403476"/>
            <a:ext cx="176064" cy="7383893"/>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 name="Group 2"/>
          <p:cNvGrpSpPr/>
          <p:nvPr/>
        </p:nvGrpSpPr>
        <p:grpSpPr>
          <a:xfrm>
            <a:off x="2170406" y="1083923"/>
            <a:ext cx="4814330" cy="2731904"/>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4"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4962446"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2830401" y="3439157"/>
              <a:ext cx="6393683" cy="892983"/>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206314"/>
            <a:ext cx="8228433" cy="857129"/>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0482" y="3875720"/>
            <a:ext cx="3376872" cy="478883"/>
          </a:xfrm>
        </p:spPr>
        <p:txBody>
          <a:bodyPr/>
          <a:lstStyle/>
          <a:p>
            <a:pPr algn="ctr">
              <a:lnSpc>
                <a:spcPct val="100000"/>
              </a:lnSpc>
            </a:pPr>
            <a:r>
              <a:rPr lang="en-US" sz="1912" dirty="0" err="1">
                <a:solidFill>
                  <a:schemeClr val="tx1"/>
                </a:solidFill>
                <a:latin typeface="+mn-lt"/>
              </a:rPr>
              <a:t>Enfoque</a:t>
            </a:r>
            <a:r>
              <a:rPr lang="en-US" sz="1912" dirty="0">
                <a:solidFill>
                  <a:schemeClr val="tx1"/>
                </a:solidFill>
                <a:latin typeface="+mn-lt"/>
              </a:rPr>
              <a:t> </a:t>
            </a:r>
            <a:r>
              <a:rPr lang="en-US" sz="1912" dirty="0" err="1">
                <a:solidFill>
                  <a:schemeClr val="tx1"/>
                </a:solidFill>
                <a:latin typeface="+mn-lt"/>
              </a:rPr>
              <a:t>tradicional</a:t>
            </a:r>
            <a:endParaRPr lang="en-US" sz="1912" dirty="0">
              <a:solidFill>
                <a:schemeClr val="tx1"/>
              </a:solidFill>
              <a:latin typeface="+mn-lt"/>
            </a:endParaRPr>
          </a:p>
        </p:txBody>
      </p:sp>
      <p:sp>
        <p:nvSpPr>
          <p:cNvPr id="4" name="Text Placeholder 3"/>
          <p:cNvSpPr>
            <a:spLocks noGrp="1"/>
          </p:cNvSpPr>
          <p:nvPr>
            <p:ph type="body" sz="quarter" idx="11"/>
          </p:nvPr>
        </p:nvSpPr>
        <p:spPr>
          <a:xfrm>
            <a:off x="4911614" y="3875719"/>
            <a:ext cx="3370453" cy="725105"/>
          </a:xfrm>
        </p:spPr>
        <p:txBody>
          <a:bodyPr/>
          <a:lstStyle/>
          <a:p>
            <a:pPr algn="ctr">
              <a:lnSpc>
                <a:spcPct val="100000"/>
              </a:lnSpc>
            </a:pPr>
            <a:r>
              <a:rPr lang="en-US" sz="1912" dirty="0">
                <a:solidFill>
                  <a:schemeClr val="tx1"/>
                </a:solidFill>
                <a:latin typeface="+mn-lt"/>
              </a:rPr>
              <a:t>Con </a:t>
            </a:r>
            <a:r>
              <a:rPr lang="en-US" sz="1912" dirty="0" err="1">
                <a:solidFill>
                  <a:schemeClr val="tx1"/>
                </a:solidFill>
                <a:latin typeface="+mn-lt"/>
              </a:rPr>
              <a:t>Xamarin.Forms</a:t>
            </a:r>
            <a:r>
              <a:rPr lang="en-US" sz="1912" dirty="0">
                <a:solidFill>
                  <a:schemeClr val="tx1"/>
                </a:solidFill>
                <a:latin typeface="+mn-lt"/>
              </a:rPr>
              <a:t>:</a:t>
            </a:r>
            <a:br>
              <a:rPr lang="en-US" sz="1912" dirty="0">
                <a:solidFill>
                  <a:schemeClr val="tx1"/>
                </a:solidFill>
                <a:latin typeface="+mn-lt"/>
              </a:rPr>
            </a:br>
            <a:r>
              <a:rPr lang="en-US" sz="1600" dirty="0" err="1">
                <a:solidFill>
                  <a:schemeClr val="tx1"/>
                </a:solidFill>
              </a:rPr>
              <a:t>Más</a:t>
            </a:r>
            <a:r>
              <a:rPr lang="en-US" sz="1600" dirty="0">
                <a:solidFill>
                  <a:schemeClr val="tx1"/>
                </a:solidFill>
              </a:rPr>
              <a:t> </a:t>
            </a:r>
            <a:r>
              <a:rPr lang="en-US" sz="1600" dirty="0" err="1">
                <a:solidFill>
                  <a:schemeClr val="tx1"/>
                </a:solidFill>
              </a:rPr>
              <a:t>código</a:t>
            </a:r>
            <a:r>
              <a:rPr lang="en-US" sz="1600" dirty="0">
                <a:solidFill>
                  <a:schemeClr val="tx1"/>
                </a:solidFill>
              </a:rPr>
              <a:t> </a:t>
            </a:r>
            <a:r>
              <a:rPr lang="en-US" sz="1600" dirty="0" err="1">
                <a:solidFill>
                  <a:schemeClr val="tx1"/>
                </a:solidFill>
              </a:rPr>
              <a:t>compartido</a:t>
            </a:r>
            <a:r>
              <a:rPr lang="en-US" sz="1600" dirty="0">
                <a:solidFill>
                  <a:schemeClr val="tx1"/>
                </a:solidFill>
              </a:rPr>
              <a:t>, </a:t>
            </a:r>
            <a:r>
              <a:rPr lang="en-US" sz="1600" dirty="0" err="1">
                <a:solidFill>
                  <a:schemeClr val="tx1"/>
                </a:solidFill>
              </a:rPr>
              <a:t>nativo</a:t>
            </a:r>
            <a:endParaRPr lang="en-US" sz="1912" dirty="0">
              <a:solidFill>
                <a:schemeClr val="tx1"/>
              </a:solidFill>
            </a:endParaRPr>
          </a:p>
        </p:txBody>
      </p:sp>
      <p:grpSp>
        <p:nvGrpSpPr>
          <p:cNvPr id="25" name="Group 24"/>
          <p:cNvGrpSpPr/>
          <p:nvPr/>
        </p:nvGrpSpPr>
        <p:grpSpPr>
          <a:xfrm>
            <a:off x="750482" y="1861174"/>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5" y="2021408"/>
              <a:ext cx="2353425"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5"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5"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996"/>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45" y="442206"/>
            <a:ext cx="8228433" cy="857129"/>
          </a:xfrm>
        </p:spPr>
        <p:txBody>
          <a:bodyPr/>
          <a:lstStyle/>
          <a:p>
            <a:r>
              <a:rPr lang="en-US" sz="4400" dirty="0" err="1"/>
              <a:t>Rendimiento</a:t>
            </a:r>
            <a:r>
              <a:rPr lang="en-US" sz="4400" dirty="0"/>
              <a:t> </a:t>
            </a:r>
            <a:r>
              <a:rPr lang="en-US" sz="4400" dirty="0" err="1"/>
              <a:t>nativo</a:t>
            </a:r>
            <a:endParaRPr lang="en-US" sz="4400" dirty="0"/>
          </a:p>
        </p:txBody>
      </p:sp>
      <p:sp>
        <p:nvSpPr>
          <p:cNvPr id="3" name="Text Placeholder 2"/>
          <p:cNvSpPr>
            <a:spLocks noGrp="1"/>
          </p:cNvSpPr>
          <p:nvPr>
            <p:ph type="body" sz="quarter" idx="10"/>
          </p:nvPr>
        </p:nvSpPr>
        <p:spPr>
          <a:xfrm>
            <a:off x="482644" y="3432989"/>
            <a:ext cx="4033339" cy="1379835"/>
          </a:xfrm>
        </p:spPr>
        <p:txBody>
          <a:bodyPr/>
          <a:lstStyle/>
          <a:p>
            <a:pPr lvl="1">
              <a:lnSpc>
                <a:spcPct val="110000"/>
              </a:lnSpc>
              <a:spcBef>
                <a:spcPts val="900"/>
              </a:spcBef>
            </a:pPr>
            <a:r>
              <a:rPr lang="en-US" sz="1765" dirty="0" err="1">
                <a:solidFill>
                  <a:srgbClr val="7E5DBE"/>
                </a:solidFill>
                <a:cs typeface="Segoe UI" panose="020B0502040204020203" pitchFamily="34" charset="0"/>
              </a:rPr>
              <a:t>Xamarin.iOS</a:t>
            </a:r>
            <a:r>
              <a:rPr lang="en-US" sz="1765" dirty="0">
                <a:latin typeface="+mj-lt"/>
                <a:cs typeface="Segoe UI" panose="020B0502040204020203" pitchFamily="34" charset="0"/>
              </a:rPr>
              <a:t> </a:t>
            </a:r>
            <a:r>
              <a:rPr lang="en-US" sz="1765" dirty="0" err="1">
                <a:latin typeface="+mj-lt"/>
                <a:cs typeface="Segoe UI" panose="020B0502040204020203" pitchFamily="34" charset="0"/>
              </a:rPr>
              <a:t>usa</a:t>
            </a:r>
            <a:r>
              <a:rPr lang="en-US" sz="1765" dirty="0">
                <a:latin typeface="+mj-lt"/>
                <a:cs typeface="Segoe UI" panose="020B0502040204020203" pitchFamily="34" charset="0"/>
              </a:rPr>
              <a:t> la </a:t>
            </a:r>
            <a:r>
              <a:rPr lang="en-US" sz="1765" dirty="0" err="1">
                <a:latin typeface="+mj-lt"/>
                <a:cs typeface="Segoe UI" panose="020B0502040204020203" pitchFamily="34" charset="0"/>
              </a:rPr>
              <a:t>compilación</a:t>
            </a:r>
            <a:r>
              <a:rPr lang="en-US" sz="1765" dirty="0">
                <a:latin typeface="+mj-lt"/>
                <a:cs typeface="Segoe UI" panose="020B0502040204020203" pitchFamily="34" charset="0"/>
              </a:rPr>
              <a:t> Ahead Of Time (AOT) para </a:t>
            </a:r>
            <a:r>
              <a:rPr lang="en-US" sz="1765" dirty="0" err="1">
                <a:latin typeface="+mj-lt"/>
                <a:cs typeface="Segoe UI" panose="020B0502040204020203" pitchFamily="34" charset="0"/>
              </a:rPr>
              <a:t>crear</a:t>
            </a:r>
            <a:r>
              <a:rPr lang="en-US" sz="1765" dirty="0">
                <a:latin typeface="+mj-lt"/>
                <a:cs typeface="Segoe UI" panose="020B0502040204020203" pitchFamily="34" charset="0"/>
              </a:rPr>
              <a:t> un </a:t>
            </a:r>
            <a:r>
              <a:rPr lang="en-US" sz="1765" dirty="0" err="1">
                <a:latin typeface="+mj-lt"/>
                <a:cs typeface="Segoe UI" panose="020B0502040204020203" pitchFamily="34" charset="0"/>
              </a:rPr>
              <a:t>binario</a:t>
            </a:r>
            <a:r>
              <a:rPr lang="en-US" sz="1765"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4684039" y="3432987"/>
            <a:ext cx="4033339" cy="1348288"/>
          </a:xfrm>
        </p:spPr>
        <p:txBody>
          <a:bodyPr/>
          <a:lstStyle/>
          <a:p>
            <a:pPr marL="169211" lvl="1" defTabSz="335950">
              <a:lnSpc>
                <a:spcPct val="110000"/>
              </a:lnSpc>
              <a:defRPr/>
            </a:pPr>
            <a:r>
              <a:rPr lang="en-US" sz="1765" dirty="0" err="1">
                <a:solidFill>
                  <a:srgbClr val="66B11F"/>
                </a:solidFill>
                <a:cs typeface="Segoe UI" panose="020B0502040204020203" pitchFamily="34" charset="0"/>
              </a:rPr>
              <a:t>Xamarin.Android</a:t>
            </a:r>
            <a:r>
              <a:rPr lang="en-US" sz="1765" dirty="0">
                <a:latin typeface="+mj-lt"/>
                <a:cs typeface="Segoe UI" panose="020B0502040204020203" pitchFamily="34" charset="0"/>
              </a:rPr>
              <a:t> </a:t>
            </a:r>
            <a:r>
              <a:rPr lang="en-US" sz="1765" dirty="0" err="1">
                <a:latin typeface="+mj-lt"/>
                <a:cs typeface="Segoe UI" panose="020B0502040204020203" pitchFamily="34" charset="0"/>
              </a:rPr>
              <a:t>toma</a:t>
            </a:r>
            <a:r>
              <a:rPr lang="en-US" sz="1765" dirty="0">
                <a:latin typeface="+mj-lt"/>
                <a:cs typeface="Segoe UI" panose="020B0502040204020203" pitchFamily="34" charset="0"/>
              </a:rPr>
              <a:t> </a:t>
            </a:r>
            <a:r>
              <a:rPr lang="en-US" sz="1765" dirty="0" err="1">
                <a:latin typeface="+mj-lt"/>
                <a:cs typeface="Segoe UI" panose="020B0502040204020203" pitchFamily="34" charset="0"/>
              </a:rPr>
              <a:t>ventaja</a:t>
            </a:r>
            <a:r>
              <a:rPr lang="en-US" sz="1765" dirty="0">
                <a:latin typeface="+mj-lt"/>
                <a:cs typeface="Segoe UI" panose="020B0502040204020203" pitchFamily="34" charset="0"/>
              </a:rPr>
              <a:t> de la </a:t>
            </a:r>
            <a:r>
              <a:rPr lang="en-US" sz="1765" dirty="0" err="1">
                <a:latin typeface="+mj-lt"/>
                <a:cs typeface="Segoe UI" panose="020B0502040204020203" pitchFamily="34" charset="0"/>
              </a:rPr>
              <a:t>compilación</a:t>
            </a:r>
            <a:r>
              <a:rPr lang="en-US" sz="1765" dirty="0">
                <a:latin typeface="+mj-lt"/>
                <a:cs typeface="Segoe UI" panose="020B0502040204020203" pitchFamily="34" charset="0"/>
              </a:rPr>
              <a:t> Just In Time (JIT) </a:t>
            </a:r>
            <a:r>
              <a:rPr lang="en-US" sz="1765" dirty="0" err="1">
                <a:latin typeface="+mj-lt"/>
                <a:cs typeface="Segoe UI" panose="020B0502040204020203" pitchFamily="34" charset="0"/>
              </a:rPr>
              <a:t>en</a:t>
            </a:r>
            <a:r>
              <a:rPr lang="en-US" sz="1765" dirty="0">
                <a:latin typeface="+mj-lt"/>
                <a:cs typeface="Segoe UI" panose="020B0502040204020203" pitchFamily="34" charset="0"/>
              </a:rPr>
              <a:t> </a:t>
            </a:r>
            <a:r>
              <a:rPr lang="en-US" sz="1765" dirty="0" err="1">
                <a:latin typeface="+mj-lt"/>
                <a:cs typeface="Segoe UI" panose="020B0502040204020203" pitchFamily="34" charset="0"/>
              </a:rPr>
              <a:t>dispositivos</a:t>
            </a:r>
            <a:r>
              <a:rPr lang="en-US" sz="1765" dirty="0">
                <a:latin typeface="+mj-lt"/>
                <a:cs typeface="Segoe UI" panose="020B0502040204020203" pitchFamily="34" charset="0"/>
              </a:rPr>
              <a:t> Android.</a:t>
            </a:r>
          </a:p>
          <a:p>
            <a:pPr marL="169211" lvl="1" defTabSz="335950">
              <a:lnSpc>
                <a:spcPct val="110000"/>
              </a:lnSpc>
              <a:defRPr/>
            </a:pPr>
            <a:r>
              <a:rPr lang="en-US" sz="1200" dirty="0">
                <a:latin typeface="+mj-lt"/>
                <a:cs typeface="Segoe UI" panose="020B0502040204020203" pitchFamily="34" charset="0"/>
              </a:rPr>
              <a:t>NOTA: </a:t>
            </a:r>
            <a:r>
              <a:rPr lang="en-US" sz="1200" dirty="0" err="1">
                <a:latin typeface="+mj-lt"/>
                <a:cs typeface="Segoe UI" panose="020B0502040204020203" pitchFamily="34" charset="0"/>
              </a:rPr>
              <a:t>Podemos</a:t>
            </a:r>
            <a:r>
              <a:rPr lang="en-US" sz="1200" dirty="0">
                <a:latin typeface="+mj-lt"/>
                <a:cs typeface="Segoe UI" panose="020B0502040204020203" pitchFamily="34" charset="0"/>
              </a:rPr>
              <a:t> </a:t>
            </a:r>
            <a:r>
              <a:rPr lang="en-US" sz="1200" dirty="0" err="1">
                <a:latin typeface="+mj-lt"/>
                <a:cs typeface="Segoe UI" panose="020B0502040204020203" pitchFamily="34" charset="0"/>
              </a:rPr>
              <a:t>usar</a:t>
            </a:r>
            <a:r>
              <a:rPr lang="en-US" sz="1200" dirty="0">
                <a:latin typeface="+mj-lt"/>
                <a:cs typeface="Segoe UI" panose="020B0502040204020203" pitchFamily="34" charset="0"/>
              </a:rPr>
              <a:t> AOT.</a:t>
            </a:r>
          </a:p>
        </p:txBody>
      </p:sp>
      <p:grpSp>
        <p:nvGrpSpPr>
          <p:cNvPr id="6" name="Group 5"/>
          <p:cNvGrpSpPr/>
          <p:nvPr/>
        </p:nvGrpSpPr>
        <p:grpSpPr>
          <a:xfrm>
            <a:off x="586508" y="1401196"/>
            <a:ext cx="7952222" cy="192993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372452" y="38079"/>
            <a:ext cx="8228433" cy="857129"/>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649" y="895208"/>
            <a:ext cx="9142703" cy="4661293"/>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rotWithShape="1">
          <a:blip r:embed="rId3"/>
          <a:srcRect l="27530" t="14008" r="33159" b="39818"/>
          <a:stretch/>
        </p:blipFill>
        <p:spPr>
          <a:xfrm>
            <a:off x="0" y="0"/>
            <a:ext cx="9144000" cy="5143500"/>
          </a:xfrm>
          <a:prstGeom prst="rect">
            <a:avLst/>
          </a:prstGeom>
        </p:spPr>
      </p:pic>
      <p:sp>
        <p:nvSpPr>
          <p:cNvPr id="9" name="Rectangle 8"/>
          <p:cNvSpPr/>
          <p:nvPr/>
        </p:nvSpPr>
        <p:spPr bwMode="auto">
          <a:xfrm>
            <a:off x="201930" y="217468"/>
            <a:ext cx="3361593" cy="3363928"/>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34292" tIns="34292" rIns="34292" bIns="34292" numCol="1" spcCol="0" rtlCol="0" fromWordArt="0" anchor="b" anchorCtr="0" forceAA="0" compatLnSpc="1">
            <a:prstTxWarp prst="textNoShape">
              <a:avLst/>
            </a:prstTxWarp>
            <a:noAutofit/>
          </a:bodyPr>
          <a:lstStyle/>
          <a:p>
            <a:pPr defTabSz="685577" fontAlgn="base">
              <a:spcBef>
                <a:spcPct val="0"/>
              </a:spcBef>
              <a:spcAft>
                <a:spcPct val="0"/>
              </a:spcAft>
            </a:pPr>
            <a:endParaRPr lang="en-US" sz="809" spc="-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05795" y="144432"/>
            <a:ext cx="8740511" cy="688465"/>
          </a:xfrm>
          <a:prstGeom prst="rect">
            <a:avLst/>
          </a:prstGeom>
        </p:spPr>
        <p:txBody>
          <a:bodyPr vert="horz" wrap="square" lIns="96017" tIns="137167" rIns="96017"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971" dirty="0">
                <a:gradFill>
                  <a:gsLst>
                    <a:gs pos="5833">
                      <a:srgbClr val="FFFFFF"/>
                    </a:gs>
                    <a:gs pos="100000">
                      <a:srgbClr val="FFFFFF"/>
                    </a:gs>
                  </a:gsLst>
                  <a:lin ang="5400000" scaled="0"/>
                </a:gradFill>
                <a:cs typeface="Segoe UI" pitchFamily="34" charset="0"/>
              </a:rPr>
              <a:t>Agenda</a:t>
            </a:r>
          </a:p>
        </p:txBody>
      </p:sp>
      <p:sp>
        <p:nvSpPr>
          <p:cNvPr id="2" name="TextBox 1"/>
          <p:cNvSpPr txBox="1"/>
          <p:nvPr/>
        </p:nvSpPr>
        <p:spPr>
          <a:xfrm>
            <a:off x="201931" y="832897"/>
            <a:ext cx="3361593" cy="2748499"/>
          </a:xfrm>
          <a:prstGeom prst="rect">
            <a:avLst/>
          </a:prstGeom>
          <a:noFill/>
        </p:spPr>
        <p:txBody>
          <a:bodyPr wrap="square" lIns="134464" tIns="107571" rIns="134464" bIns="107571" rtlCol="0">
            <a:noAutofit/>
          </a:bodyPr>
          <a:lstStyle/>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El </a:t>
            </a:r>
            <a:r>
              <a:rPr lang="en-US" sz="1800" dirty="0" err="1">
                <a:gradFill>
                  <a:gsLst>
                    <a:gs pos="0">
                      <a:srgbClr val="FFFFFF"/>
                    </a:gs>
                    <a:gs pos="100000">
                      <a:srgbClr val="FFFFFF"/>
                    </a:gs>
                  </a:gsLst>
                  <a:lin ang="5400000" scaled="0"/>
                </a:gradFill>
                <a:latin typeface="+mj-lt"/>
              </a:rPr>
              <a:t>estado</a:t>
            </a:r>
            <a:r>
              <a:rPr lang="en-US" sz="1800" dirty="0">
                <a:gradFill>
                  <a:gsLst>
                    <a:gs pos="0">
                      <a:srgbClr val="FFFFFF"/>
                    </a:gs>
                    <a:gs pos="100000">
                      <a:srgbClr val="FFFFFF"/>
                    </a:gs>
                  </a:gsLst>
                  <a:lin ang="5400000" scaled="0"/>
                </a:gradFill>
                <a:latin typeface="+mj-lt"/>
              </a:rPr>
              <a:t> de la </a:t>
            </a:r>
            <a:r>
              <a:rPr lang="en-US" sz="1800" dirty="0" err="1">
                <a:gradFill>
                  <a:gsLst>
                    <a:gs pos="0">
                      <a:srgbClr val="FFFFFF"/>
                    </a:gs>
                    <a:gs pos="100000">
                      <a:srgbClr val="FFFFFF"/>
                    </a:gs>
                  </a:gsLst>
                  <a:lin ang="5400000" scaled="0"/>
                </a:gradFill>
                <a:latin typeface="+mj-lt"/>
              </a:rPr>
              <a:t>plataforma</a:t>
            </a:r>
            <a:r>
              <a:rPr lang="en-US" sz="1800" dirty="0">
                <a:gradFill>
                  <a:gsLst>
                    <a:gs pos="0">
                      <a:srgbClr val="FFFFFF"/>
                    </a:gs>
                    <a:gs pos="100000">
                      <a:srgbClr val="FFFFFF"/>
                    </a:gs>
                  </a:gsLst>
                  <a:lin ang="5400000" scaled="0"/>
                </a:gradFill>
                <a:latin typeface="+mj-lt"/>
              </a:rPr>
              <a:t> .NET</a:t>
            </a:r>
          </a:p>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Un </a:t>
            </a:r>
            <a:r>
              <a:rPr lang="en-US" sz="1800" dirty="0" err="1">
                <a:gradFill>
                  <a:gsLst>
                    <a:gs pos="0">
                      <a:srgbClr val="FFFFFF"/>
                    </a:gs>
                    <a:gs pos="100000">
                      <a:srgbClr val="FFFFFF"/>
                    </a:gs>
                  </a:gsLst>
                  <a:lin ang="5400000" scaled="0"/>
                </a:gradFill>
                <a:latin typeface="+mj-lt"/>
              </a:rPr>
              <a:t>vistazo</a:t>
            </a:r>
            <a:r>
              <a:rPr lang="en-US" sz="1800" dirty="0">
                <a:gradFill>
                  <a:gsLst>
                    <a:gs pos="0">
                      <a:srgbClr val="FFFFFF"/>
                    </a:gs>
                    <a:gs pos="100000">
                      <a:srgbClr val="FFFFFF"/>
                    </a:gs>
                  </a:gsLst>
                  <a:lin ang="5400000" scaled="0"/>
                </a:gradFill>
                <a:latin typeface="+mj-lt"/>
              </a:rPr>
              <a:t> a .NET Core</a:t>
            </a:r>
          </a:p>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ASP.net Core</a:t>
            </a:r>
          </a:p>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Xamarin</a:t>
            </a:r>
          </a:p>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UWP</a:t>
            </a:r>
          </a:p>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HoloLens</a:t>
            </a:r>
          </a:p>
          <a:p>
            <a:pPr marL="342900" indent="-342900">
              <a:lnSpc>
                <a:spcPct val="90000"/>
              </a:lnSpc>
              <a:spcBef>
                <a:spcPct val="20000"/>
              </a:spcBef>
              <a:buSzPct val="90000"/>
              <a:buFont typeface="Arial" panose="020B0604020202020204" pitchFamily="34" charset="0"/>
              <a:buChar char="•"/>
            </a:pPr>
            <a:r>
              <a:rPr lang="en-US" sz="1800" dirty="0" err="1">
                <a:gradFill>
                  <a:gsLst>
                    <a:gs pos="0">
                      <a:srgbClr val="FFFFFF"/>
                    </a:gs>
                    <a:gs pos="100000">
                      <a:srgbClr val="FFFFFF"/>
                    </a:gs>
                  </a:gsLst>
                  <a:lin ang="5400000" scaled="0"/>
                </a:gradFill>
                <a:latin typeface="+mj-lt"/>
              </a:rPr>
              <a:t>Preguntas</a:t>
            </a:r>
            <a:r>
              <a:rPr lang="en-US" sz="1800" dirty="0">
                <a:gradFill>
                  <a:gsLst>
                    <a:gs pos="0">
                      <a:srgbClr val="FFFFFF"/>
                    </a:gs>
                    <a:gs pos="100000">
                      <a:srgbClr val="FFFFFF"/>
                    </a:gs>
                  </a:gsLst>
                  <a:lin ang="5400000" scaled="0"/>
                </a:gradFill>
                <a:latin typeface="+mj-lt"/>
              </a:rPr>
              <a:t> y </a:t>
            </a:r>
            <a:r>
              <a:rPr lang="en-US" sz="1800" dirty="0" err="1">
                <a:gradFill>
                  <a:gsLst>
                    <a:gs pos="0">
                      <a:srgbClr val="FFFFFF"/>
                    </a:gs>
                    <a:gs pos="100000">
                      <a:srgbClr val="FFFFFF"/>
                    </a:gs>
                  </a:gsLst>
                  <a:lin ang="5400000" scaled="0"/>
                </a:gradFill>
                <a:latin typeface="+mj-lt"/>
              </a:rPr>
              <a:t>Respuestas</a:t>
            </a:r>
            <a:endParaRPr lang="en-US" sz="1800" dirty="0">
              <a:gradFill>
                <a:gsLst>
                  <a:gs pos="0">
                    <a:srgbClr val="FFFFFF"/>
                  </a:gs>
                  <a:gs pos="100000">
                    <a:srgbClr val="FFFFFF"/>
                  </a:gs>
                </a:gsLst>
                <a:lin ang="5400000" scaled="0"/>
              </a:gradFill>
              <a:latin typeface="+mj-lt"/>
            </a:endParaRPr>
          </a:p>
          <a:p>
            <a:pPr>
              <a:lnSpc>
                <a:spcPct val="90000"/>
              </a:lnSpc>
              <a:spcBef>
                <a:spcPct val="20000"/>
              </a:spcBef>
              <a:buSzPct val="90000"/>
            </a:pPr>
            <a:endParaRPr lang="en-US" sz="2059"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35826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500" dirty="0"/>
              <a:t>App </a:t>
            </a:r>
            <a:r>
              <a:rPr lang="en-US" sz="4500" dirty="0" err="1"/>
              <a:t>multiplataforma</a:t>
            </a:r>
            <a:r>
              <a:rPr lang="en-US" sz="4500" dirty="0"/>
              <a:t> </a:t>
            </a:r>
            <a:r>
              <a:rPr lang="en-US" sz="4500" dirty="0" err="1"/>
              <a:t>nativa</a:t>
            </a:r>
            <a:r>
              <a:rPr lang="en-US" sz="4500" dirty="0"/>
              <a:t> con el 90% del </a:t>
            </a:r>
            <a:r>
              <a:rPr lang="en-US" sz="4500" dirty="0" err="1"/>
              <a:t>código</a:t>
            </a:r>
            <a:r>
              <a:rPr lang="en-US" sz="4500" dirty="0"/>
              <a:t> </a:t>
            </a:r>
            <a:r>
              <a:rPr lang="en-US" sz="4500" dirty="0" err="1"/>
              <a:t>compartido</a:t>
            </a:r>
            <a:endParaRPr lang="en-US" sz="4500" dirty="0"/>
          </a:p>
        </p:txBody>
      </p:sp>
    </p:spTree>
    <p:extLst>
      <p:ext uri="{BB962C8B-B14F-4D97-AF65-F5344CB8AC3E}">
        <p14:creationId xmlns:p14="http://schemas.microsoft.com/office/powerpoint/2010/main" val="17135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noFill/>
        </p:spPr>
        <p:txBody>
          <a:bodyPr/>
          <a:lstStyle/>
          <a:p>
            <a:r>
              <a:rPr lang="en-US" dirty="0"/>
              <a:t>UWP</a:t>
            </a:r>
          </a:p>
        </p:txBody>
      </p:sp>
    </p:spTree>
    <p:extLst>
      <p:ext uri="{BB962C8B-B14F-4D97-AF65-F5344CB8AC3E}">
        <p14:creationId xmlns:p14="http://schemas.microsoft.com/office/powerpoint/2010/main" val="11008750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7617593" y="3439367"/>
            <a:ext cx="1195155" cy="321927"/>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a:solidFill>
                  <a:schemeClr val="tx1"/>
                </a:solidFill>
                <a:ea typeface="Segoe UI" pitchFamily="34" charset="0"/>
                <a:cs typeface="Segoe UI" pitchFamily="34" charset="0"/>
              </a:rPr>
              <a:t>Mayor </a:t>
            </a:r>
            <a:r>
              <a:rPr lang="en-US" sz="1100" dirty="0" err="1">
                <a:solidFill>
                  <a:schemeClr val="tx1"/>
                </a:solidFill>
                <a:ea typeface="Segoe UI" pitchFamily="34" charset="0"/>
                <a:cs typeface="Segoe UI" pitchFamily="34" charset="0"/>
              </a:rPr>
              <a:t>facilidad</a:t>
            </a:r>
            <a:r>
              <a:rPr lang="en-US" sz="1100" dirty="0">
                <a:solidFill>
                  <a:schemeClr val="tx1"/>
                </a:solidFill>
                <a:ea typeface="Segoe UI" pitchFamily="34" charset="0"/>
                <a:cs typeface="Segoe UI" pitchFamily="34" charset="0"/>
              </a:rPr>
              <a:t> para </a:t>
            </a:r>
            <a:r>
              <a:rPr lang="en-US" sz="1100" dirty="0" err="1">
                <a:solidFill>
                  <a:schemeClr val="tx1"/>
                </a:solidFill>
                <a:ea typeface="Segoe UI" pitchFamily="34" charset="0"/>
                <a:cs typeface="Segoe UI" pitchFamily="34" charset="0"/>
              </a:rPr>
              <a:t>estar</a:t>
            </a:r>
            <a:r>
              <a:rPr lang="en-US" sz="1100" dirty="0">
                <a:solidFill>
                  <a:schemeClr val="tx1"/>
                </a:solidFill>
                <a:ea typeface="Segoe UI" pitchFamily="34" charset="0"/>
                <a:cs typeface="Segoe UI" pitchFamily="34" charset="0"/>
              </a:rPr>
              <a:t> al día</a:t>
            </a:r>
          </a:p>
        </p:txBody>
      </p:sp>
      <p:sp>
        <p:nvSpPr>
          <p:cNvPr id="47" name="Line Callout 1 (Accent Bar) 46"/>
          <p:cNvSpPr/>
          <p:nvPr/>
        </p:nvSpPr>
        <p:spPr bwMode="auto">
          <a:xfrm>
            <a:off x="7749528" y="1407275"/>
            <a:ext cx="1213556" cy="348237"/>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05" fontAlgn="base">
              <a:lnSpc>
                <a:spcPct val="90000"/>
              </a:lnSpc>
              <a:spcBef>
                <a:spcPct val="0"/>
              </a:spcBef>
              <a:spcAft>
                <a:spcPts val="300"/>
              </a:spcAft>
            </a:pPr>
            <a:r>
              <a:rPr lang="en-US" sz="1100" dirty="0" err="1">
                <a:solidFill>
                  <a:schemeClr val="tx1"/>
                </a:solidFill>
                <a:ea typeface="Segoe UI" pitchFamily="34" charset="0"/>
                <a:cs typeface="Segoe UI" pitchFamily="34" charset="0"/>
              </a:rPr>
              <a:t>Plataforma</a:t>
            </a:r>
            <a:r>
              <a:rPr lang="en-US" sz="1100" dirty="0">
                <a:solidFill>
                  <a:schemeClr val="tx1"/>
                </a:solidFill>
                <a:ea typeface="Segoe UI" pitchFamily="34" charset="0"/>
                <a:cs typeface="Segoe UI" pitchFamily="34" charset="0"/>
              </a:rPr>
              <a:t> de Apps y Core </a:t>
            </a:r>
            <a:r>
              <a:rPr lang="en-US" sz="1100" dirty="0" err="1">
                <a:solidFill>
                  <a:schemeClr val="tx1"/>
                </a:solidFill>
                <a:ea typeface="Segoe UI" pitchFamily="34" charset="0"/>
                <a:cs typeface="Segoe UI" pitchFamily="34" charset="0"/>
              </a:rPr>
              <a:t>unificado</a:t>
            </a:r>
            <a:endParaRPr lang="en-US" sz="1100"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El </a:t>
            </a:r>
            <a:r>
              <a:rPr lang="en-US" dirty="0" err="1"/>
              <a:t>viaje</a:t>
            </a:r>
            <a:r>
              <a:rPr lang="en-US" dirty="0"/>
              <a:t> de la </a:t>
            </a:r>
            <a:r>
              <a:rPr lang="en-US" dirty="0" err="1"/>
              <a:t>convergencia</a:t>
            </a:r>
            <a:endParaRPr lang="en-US" dirty="0"/>
          </a:p>
        </p:txBody>
      </p:sp>
      <p:sp>
        <p:nvSpPr>
          <p:cNvPr id="3" name="Rectangle 2"/>
          <p:cNvSpPr/>
          <p:nvPr/>
        </p:nvSpPr>
        <p:spPr bwMode="auto">
          <a:xfrm>
            <a:off x="7010548" y="2561687"/>
            <a:ext cx="2133453"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0275" y="2547176"/>
            <a:ext cx="2011695" cy="15772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83611" y="2547177"/>
            <a:ext cx="3723569" cy="15446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 y="1154369"/>
            <a:ext cx="923769" cy="219382"/>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4667" y="3943504"/>
            <a:ext cx="964580" cy="22412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419782" y="2547177"/>
            <a:ext cx="1782923" cy="14451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923926" y="1262993"/>
            <a:ext cx="920876" cy="55502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004523" y="3075252"/>
            <a:ext cx="419305" cy="31064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856515" y="1820630"/>
            <a:ext cx="4194863" cy="12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7979" y="3389642"/>
            <a:ext cx="3157298" cy="850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1497" y="4084464"/>
            <a:ext cx="250121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7.5</a:t>
            </a:r>
            <a:endParaRPr lang="en-US" sz="18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1702205" y="3461073"/>
            <a:ext cx="2521698"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a:t>
            </a:r>
            <a:endParaRPr lang="en-US" sz="1800" dirty="0">
              <a:gradFill>
                <a:gsLst>
                  <a:gs pos="2917">
                    <a:srgbClr val="000000"/>
                  </a:gs>
                  <a:gs pos="30000">
                    <a:srgbClr val="000000"/>
                  </a:gs>
                </a:gsLst>
                <a:lin ang="5400000" scaled="0"/>
              </a:gradFill>
            </a:endParaRPr>
          </a:p>
        </p:txBody>
      </p:sp>
      <p:sp>
        <p:nvSpPr>
          <p:cNvPr id="15" name="TextBox 14"/>
          <p:cNvSpPr txBox="1"/>
          <p:nvPr/>
        </p:nvSpPr>
        <p:spPr>
          <a:xfrm>
            <a:off x="5265180" y="3135782"/>
            <a:ext cx="1316990" cy="744547"/>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Phone 8.1</a:t>
            </a:r>
            <a:endParaRPr lang="en-US" sz="1800" dirty="0">
              <a:gradFill>
                <a:gsLst>
                  <a:gs pos="2917">
                    <a:srgbClr val="000000"/>
                  </a:gs>
                  <a:gs pos="30000">
                    <a:srgbClr val="000000"/>
                  </a:gs>
                </a:gsLst>
                <a:lin ang="5400000" scaled="0"/>
              </a:gradFill>
            </a:endParaRPr>
          </a:p>
        </p:txBody>
      </p:sp>
      <p:sp>
        <p:nvSpPr>
          <p:cNvPr id="16" name="TextBox 15"/>
          <p:cNvSpPr txBox="1"/>
          <p:nvPr/>
        </p:nvSpPr>
        <p:spPr>
          <a:xfrm>
            <a:off x="1917057" y="2202727"/>
            <a:ext cx="1425304"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a:t>
            </a:r>
            <a:endParaRPr lang="en-US" sz="1800" dirty="0">
              <a:gradFill>
                <a:gsLst>
                  <a:gs pos="2917">
                    <a:srgbClr val="000000"/>
                  </a:gs>
                  <a:gs pos="30000">
                    <a:srgbClr val="000000"/>
                  </a:gs>
                </a:gsLst>
                <a:lin ang="5400000" scaled="0"/>
              </a:gradFill>
            </a:endParaRPr>
          </a:p>
        </p:txBody>
      </p:sp>
      <p:sp>
        <p:nvSpPr>
          <p:cNvPr id="17" name="TextBox 16"/>
          <p:cNvSpPr txBox="1"/>
          <p:nvPr/>
        </p:nvSpPr>
        <p:spPr>
          <a:xfrm>
            <a:off x="1675923" y="1336347"/>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One</a:t>
            </a:r>
            <a:endParaRPr lang="en-US" sz="1800" dirty="0">
              <a:gradFill>
                <a:gsLst>
                  <a:gs pos="2917">
                    <a:srgbClr val="000000"/>
                  </a:gs>
                  <a:gs pos="30000">
                    <a:srgbClr val="000000"/>
                  </a:gs>
                </a:gsLst>
                <a:lin ang="5400000" scaled="0"/>
              </a:gradFill>
            </a:endParaRPr>
          </a:p>
        </p:txBody>
      </p:sp>
      <p:sp>
        <p:nvSpPr>
          <p:cNvPr id="18" name="TextBox 17"/>
          <p:cNvSpPr txBox="1"/>
          <p:nvPr/>
        </p:nvSpPr>
        <p:spPr>
          <a:xfrm>
            <a:off x="5840764" y="4093775"/>
            <a:ext cx="2529416"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on Devices</a:t>
            </a:r>
            <a:endParaRPr lang="en-US" sz="1800" dirty="0">
              <a:gradFill>
                <a:gsLst>
                  <a:gs pos="2917">
                    <a:srgbClr val="000000"/>
                  </a:gs>
                  <a:gs pos="30000">
                    <a:srgbClr val="000000"/>
                  </a:gs>
                </a:gsLst>
                <a:lin ang="5400000" scaled="0"/>
              </a:gradFill>
            </a:endParaRPr>
          </a:p>
        </p:txBody>
      </p:sp>
      <p:sp>
        <p:nvSpPr>
          <p:cNvPr id="19" name="TextBox 18"/>
          <p:cNvSpPr txBox="1"/>
          <p:nvPr/>
        </p:nvSpPr>
        <p:spPr>
          <a:xfrm>
            <a:off x="817144" y="818676"/>
            <a:ext cx="1316990"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Xbox 360</a:t>
            </a:r>
            <a:endParaRPr lang="en-US" sz="1800" dirty="0">
              <a:gradFill>
                <a:gsLst>
                  <a:gs pos="2917">
                    <a:srgbClr val="000000"/>
                  </a:gs>
                  <a:gs pos="30000">
                    <a:srgbClr val="000000"/>
                  </a:gs>
                </a:gsLst>
                <a:lin ang="5400000" scaled="0"/>
              </a:gradFill>
              <a:latin typeface="Segoe UI Light"/>
            </a:endParaRPr>
          </a:p>
        </p:txBody>
      </p:sp>
      <p:sp>
        <p:nvSpPr>
          <p:cNvPr id="20" name="Oval 19"/>
          <p:cNvSpPr/>
          <p:nvPr/>
        </p:nvSpPr>
        <p:spPr>
          <a:xfrm>
            <a:off x="817144" y="1161013"/>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err="1">
              <a:solidFill>
                <a:srgbClr val="FFFFFF"/>
              </a:solidFill>
            </a:endParaRPr>
          </a:p>
        </p:txBody>
      </p:sp>
      <p:cxnSp>
        <p:nvCxnSpPr>
          <p:cNvPr id="21" name="Straight Connector 20"/>
          <p:cNvCxnSpPr>
            <a:endCxn id="22" idx="1"/>
          </p:cNvCxnSpPr>
          <p:nvPr/>
        </p:nvCxnSpPr>
        <p:spPr>
          <a:xfrm>
            <a:off x="6051379" y="1820629"/>
            <a:ext cx="959169" cy="66544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7010548" y="2414852"/>
            <a:ext cx="2133453"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010547" y="2703158"/>
            <a:ext cx="2133454"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206232" y="2848054"/>
            <a:ext cx="1937769" cy="14400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6369651" y="2775162"/>
            <a:ext cx="640894" cy="2970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419782" y="3072170"/>
            <a:ext cx="949870" cy="256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64737" y="3405801"/>
            <a:ext cx="863242" cy="639546"/>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17144" y="3943504"/>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err="1">
              <a:solidFill>
                <a:srgbClr val="FFFFFF"/>
              </a:solidFill>
            </a:endParaRPr>
          </a:p>
        </p:txBody>
      </p:sp>
      <p:sp>
        <p:nvSpPr>
          <p:cNvPr id="29" name="Rounded Rectangle 28"/>
          <p:cNvSpPr/>
          <p:nvPr/>
        </p:nvSpPr>
        <p:spPr bwMode="auto">
          <a:xfrm>
            <a:off x="1762489" y="1677546"/>
            <a:ext cx="263120" cy="1874122"/>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1796100" y="172671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err="1">
              <a:solidFill>
                <a:srgbClr val="FFFFFF"/>
              </a:solidFill>
            </a:endParaRPr>
          </a:p>
        </p:txBody>
      </p:sp>
      <p:sp>
        <p:nvSpPr>
          <p:cNvPr id="31" name="Oval 30"/>
          <p:cNvSpPr/>
          <p:nvPr/>
        </p:nvSpPr>
        <p:spPr>
          <a:xfrm>
            <a:off x="1796100"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err="1">
              <a:solidFill>
                <a:srgbClr val="FFFFFF"/>
              </a:solidFill>
            </a:endParaRPr>
          </a:p>
        </p:txBody>
      </p:sp>
      <p:sp>
        <p:nvSpPr>
          <p:cNvPr id="32" name="Oval 31"/>
          <p:cNvSpPr/>
          <p:nvPr/>
        </p:nvSpPr>
        <p:spPr>
          <a:xfrm>
            <a:off x="1795521" y="3295947"/>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err="1">
              <a:solidFill>
                <a:srgbClr val="FFFFFF"/>
              </a:solidFill>
            </a:endParaRPr>
          </a:p>
        </p:txBody>
      </p:sp>
      <p:sp>
        <p:nvSpPr>
          <p:cNvPr id="33" name="Rounded Rectangle 32"/>
          <p:cNvSpPr/>
          <p:nvPr/>
        </p:nvSpPr>
        <p:spPr bwMode="auto">
          <a:xfrm>
            <a:off x="5311513" y="2500888"/>
            <a:ext cx="263120" cy="718211"/>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5345123" y="2535020"/>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err="1">
              <a:solidFill>
                <a:srgbClr val="FFFFFF"/>
              </a:solidFill>
            </a:endParaRPr>
          </a:p>
        </p:txBody>
      </p:sp>
      <p:sp>
        <p:nvSpPr>
          <p:cNvPr id="35" name="Oval 34"/>
          <p:cNvSpPr/>
          <p:nvPr/>
        </p:nvSpPr>
        <p:spPr>
          <a:xfrm>
            <a:off x="5344543" y="2985985"/>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err="1">
              <a:solidFill>
                <a:srgbClr val="FFFFFF"/>
              </a:solidFill>
            </a:endParaRPr>
          </a:p>
        </p:txBody>
      </p:sp>
      <p:sp>
        <p:nvSpPr>
          <p:cNvPr id="36" name="TextBox 35"/>
          <p:cNvSpPr txBox="1"/>
          <p:nvPr/>
        </p:nvSpPr>
        <p:spPr>
          <a:xfrm>
            <a:off x="4926109" y="2089214"/>
            <a:ext cx="1636425" cy="522948"/>
          </a:xfrm>
          <a:prstGeom prst="rect">
            <a:avLst/>
          </a:prstGeom>
          <a:noFill/>
        </p:spPr>
        <p:txBody>
          <a:bodyPr wrap="square" lIns="186521" tIns="149217" rIns="186521" bIns="149217" rtlCol="0">
            <a:spAutoFit/>
          </a:bodyPr>
          <a:lstStyle/>
          <a:p>
            <a:pPr>
              <a:lnSpc>
                <a:spcPct val="90000"/>
              </a:lnSpc>
              <a:spcBef>
                <a:spcPts val="612"/>
              </a:spcBef>
            </a:pPr>
            <a:r>
              <a:rPr lang="en-US" sz="1600" dirty="0">
                <a:gradFill>
                  <a:gsLst>
                    <a:gs pos="2917">
                      <a:srgbClr val="000000"/>
                    </a:gs>
                    <a:gs pos="30000">
                      <a:srgbClr val="000000"/>
                    </a:gs>
                  </a:gsLst>
                  <a:lin ang="5400000" scaled="0"/>
                </a:gradFill>
                <a:latin typeface="Segoe UI Light"/>
              </a:rPr>
              <a:t>Windows 8.1</a:t>
            </a:r>
            <a:endParaRPr lang="en-US" sz="1800" dirty="0">
              <a:gradFill>
                <a:gsLst>
                  <a:gs pos="2917">
                    <a:srgbClr val="000000"/>
                  </a:gs>
                  <a:gs pos="30000">
                    <a:srgbClr val="000000"/>
                  </a:gs>
                </a:gsLst>
                <a:lin ang="5400000" scaled="0"/>
              </a:gradFill>
            </a:endParaRPr>
          </a:p>
        </p:txBody>
      </p:sp>
      <p:cxnSp>
        <p:nvCxnSpPr>
          <p:cNvPr id="37" name="Straight Connector 36"/>
          <p:cNvCxnSpPr/>
          <p:nvPr/>
        </p:nvCxnSpPr>
        <p:spPr>
          <a:xfrm flipV="1">
            <a:off x="5734749" y="2912089"/>
            <a:ext cx="1641408" cy="1374282"/>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6516834" y="2097357"/>
            <a:ext cx="1565939" cy="1355888"/>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rgbClr val="FFFFFF"/>
                  </a:solidFill>
                </a:endParaRPr>
              </a:p>
            </p:txBody>
          </p:sp>
          <p:sp>
            <p:nvSpPr>
              <p:cNvPr id="42" name="TextBox 35"/>
              <p:cNvSpPr txBox="1"/>
              <p:nvPr/>
            </p:nvSpPr>
            <p:spPr>
              <a:xfrm>
                <a:off x="7084195" y="2488390"/>
                <a:ext cx="2026939" cy="188236"/>
              </a:xfrm>
              <a:prstGeom prst="rect">
                <a:avLst/>
              </a:prstGeom>
              <a:noFill/>
            </p:spPr>
            <p:txBody>
              <a:bodyPr wrap="square" lIns="0" tIns="0" rIns="0" bIns="0" rtlCol="0">
                <a:spAutoFit/>
              </a:bodyPr>
              <a:lstStyle/>
              <a:p>
                <a:pPr algn="ctr">
                  <a:lnSpc>
                    <a:spcPct val="90000"/>
                  </a:lnSpc>
                </a:pPr>
                <a:r>
                  <a:rPr lang="en-US" sz="1050"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5644452" y="4167625"/>
            <a:ext cx="228637" cy="22863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err="1">
              <a:solidFill>
                <a:srgbClr val="FFFFFF"/>
              </a:solidFill>
            </a:endParaRPr>
          </a:p>
        </p:txBody>
      </p:sp>
      <p:sp>
        <p:nvSpPr>
          <p:cNvPr id="44" name="Line Callout 1 (Accent Bar) 43"/>
          <p:cNvSpPr/>
          <p:nvPr/>
        </p:nvSpPr>
        <p:spPr bwMode="auto">
          <a:xfrm>
            <a:off x="360104" y="1824658"/>
            <a:ext cx="1053701" cy="419528"/>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 </a:t>
            </a:r>
            <a:r>
              <a:rPr lang="en-US" sz="1100" dirty="0" err="1">
                <a:solidFill>
                  <a:schemeClr val="tx1"/>
                </a:solidFill>
                <a:ea typeface="Segoe UI" pitchFamily="34" charset="0"/>
                <a:cs typeface="Segoe UI" pitchFamily="34" charset="0"/>
              </a:rPr>
              <a:t>nivel</a:t>
            </a:r>
            <a:r>
              <a:rPr lang="en-US" sz="1100" dirty="0">
                <a:solidFill>
                  <a:schemeClr val="tx1"/>
                </a:solidFill>
                <a:ea typeface="Segoe UI" pitchFamily="34" charset="0"/>
                <a:cs typeface="Segoe UI" pitchFamily="34" charset="0"/>
              </a:rPr>
              <a:t> de kernel</a:t>
            </a:r>
          </a:p>
        </p:txBody>
      </p:sp>
      <p:sp>
        <p:nvSpPr>
          <p:cNvPr id="45" name="Line Callout 1 (Accent Bar) 44"/>
          <p:cNvSpPr/>
          <p:nvPr/>
        </p:nvSpPr>
        <p:spPr bwMode="auto">
          <a:xfrm>
            <a:off x="3872408" y="2832452"/>
            <a:ext cx="1053701" cy="321927"/>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05" fontAlgn="base">
              <a:lnSpc>
                <a:spcPct val="90000"/>
              </a:lnSpc>
              <a:spcBef>
                <a:spcPct val="0"/>
              </a:spcBef>
              <a:spcAft>
                <a:spcPct val="0"/>
              </a:spcAft>
            </a:pPr>
            <a:r>
              <a:rPr lang="en-US" sz="1100" dirty="0" err="1">
                <a:solidFill>
                  <a:schemeClr val="tx1"/>
                </a:solidFill>
                <a:ea typeface="Segoe UI" pitchFamily="34" charset="0"/>
                <a:cs typeface="Segoe UI" pitchFamily="34" charset="0"/>
              </a:rPr>
              <a:t>Convergencia</a:t>
            </a:r>
            <a:r>
              <a:rPr lang="en-US" sz="1100" dirty="0">
                <a:solidFill>
                  <a:schemeClr val="tx1"/>
                </a:solidFill>
                <a:ea typeface="Segoe UI" pitchFamily="34" charset="0"/>
                <a:cs typeface="Segoe UI" pitchFamily="34" charset="0"/>
              </a:rPr>
              <a:t> </a:t>
            </a:r>
            <a:r>
              <a:rPr lang="en-US" sz="1100" dirty="0" err="1">
                <a:solidFill>
                  <a:schemeClr val="tx1"/>
                </a:solidFill>
                <a:ea typeface="Segoe UI" pitchFamily="34" charset="0"/>
                <a:cs typeface="Segoe UI" pitchFamily="34" charset="0"/>
              </a:rPr>
              <a:t>en</a:t>
            </a:r>
            <a:r>
              <a:rPr lang="en-US" sz="1100" dirty="0">
                <a:solidFill>
                  <a:schemeClr val="tx1"/>
                </a:solidFill>
                <a:ea typeface="Segoe UI" pitchFamily="34" charset="0"/>
                <a:cs typeface="Segoe UI" pitchFamily="34" charset="0"/>
              </a:rPr>
              <a:t> el </a:t>
            </a:r>
            <a:r>
              <a:rPr lang="en-US" sz="1100" dirty="0" err="1">
                <a:solidFill>
                  <a:schemeClr val="tx1"/>
                </a:solidFill>
                <a:ea typeface="Segoe UI" pitchFamily="34" charset="0"/>
                <a:cs typeface="Segoe UI" pitchFamily="34" charset="0"/>
              </a:rPr>
              <a:t>modelo</a:t>
            </a:r>
            <a:r>
              <a:rPr lang="en-US" sz="1100" dirty="0">
                <a:solidFill>
                  <a:schemeClr val="tx1"/>
                </a:solidFill>
                <a:ea typeface="Segoe UI" pitchFamily="34" charset="0"/>
                <a:cs typeface="Segoe UI" pitchFamily="34" charset="0"/>
              </a:rPr>
              <a:t> de App</a:t>
            </a:r>
          </a:p>
        </p:txBody>
      </p:sp>
    </p:spTree>
    <p:extLst>
      <p:ext uri="{BB962C8B-B14F-4D97-AF65-F5344CB8AC3E}">
        <p14:creationId xmlns:p14="http://schemas.microsoft.com/office/powerpoint/2010/main" val="985947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74" y="217802"/>
            <a:ext cx="8740640" cy="674557"/>
          </a:xfrm>
        </p:spPr>
        <p:txBody>
          <a:bodyPr/>
          <a:lstStyle/>
          <a:p>
            <a:r>
              <a:rPr lang="en-US" dirty="0"/>
              <a:t>El </a:t>
            </a:r>
            <a:r>
              <a:rPr lang="en-US" dirty="0" err="1"/>
              <a:t>viaje</a:t>
            </a:r>
            <a:r>
              <a:rPr lang="en-US" dirty="0"/>
              <a:t> de la </a:t>
            </a:r>
            <a:r>
              <a:rPr lang="en-US" dirty="0" err="1"/>
              <a:t>convergencia</a:t>
            </a:r>
            <a:endParaRPr lang="en-US" sz="2940" dirty="0">
              <a:gradFill>
                <a:gsLst>
                  <a:gs pos="10101">
                    <a:schemeClr val="tx1"/>
                  </a:gs>
                  <a:gs pos="54000">
                    <a:schemeClr val="tx1"/>
                  </a:gs>
                </a:gsLst>
                <a:lin ang="5400000" scaled="0"/>
              </a:gradFill>
            </a:endParaRPr>
          </a:p>
        </p:txBody>
      </p:sp>
      <p:sp>
        <p:nvSpPr>
          <p:cNvPr id="38" name="Rectangle 36"/>
          <p:cNvSpPr/>
          <p:nvPr/>
        </p:nvSpPr>
        <p:spPr bwMode="auto">
          <a:xfrm>
            <a:off x="649" y="853597"/>
            <a:ext cx="9142703" cy="42895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0" rIns="0" bIns="26230" numCol="1" rtlCol="0" anchor="ctr" anchorCtr="0" compatLnSpc="1">
            <a:prstTxWarp prst="textNoShape">
              <a:avLst/>
            </a:prstTxWarp>
          </a:bodyPr>
          <a:lstStyle/>
          <a:p>
            <a:pPr algn="ctr" defTabSz="524468" fontAlgn="base">
              <a:spcBef>
                <a:spcPct val="0"/>
              </a:spcBef>
              <a:spcAft>
                <a:spcPct val="0"/>
              </a:spcAft>
            </a:pPr>
            <a:endParaRPr lang="en-US" sz="1125" dirty="0">
              <a:solidFill>
                <a:srgbClr val="FFFFFF"/>
              </a:solidFill>
            </a:endParaRPr>
          </a:p>
        </p:txBody>
      </p:sp>
      <p:sp>
        <p:nvSpPr>
          <p:cNvPr id="104" name="Rectangle 63"/>
          <p:cNvSpPr/>
          <p:nvPr/>
        </p:nvSpPr>
        <p:spPr bwMode="auto">
          <a:xfrm>
            <a:off x="902889" y="1443062"/>
            <a:ext cx="6857027" cy="292202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0" rIns="0" bIns="26230" numCol="1" rtlCol="0" anchor="ctr" anchorCtr="0" compatLnSpc="1">
            <a:prstTxWarp prst="textNoShape">
              <a:avLst/>
            </a:prstTxWarp>
          </a:bodyPr>
          <a:lstStyle/>
          <a:p>
            <a:pPr algn="ctr" defTabSz="524468" fontAlgn="base">
              <a:spcBef>
                <a:spcPct val="0"/>
              </a:spcBef>
              <a:spcAft>
                <a:spcPct val="0"/>
              </a:spcAft>
            </a:pPr>
            <a:endParaRPr lang="en-US" sz="1125" dirty="0">
              <a:gradFill>
                <a:gsLst>
                  <a:gs pos="0">
                    <a:srgbClr val="FFFFFF"/>
                  </a:gs>
                  <a:gs pos="100000">
                    <a:srgbClr val="FFFFFF"/>
                  </a:gs>
                </a:gsLst>
                <a:lin ang="5400000" scaled="0"/>
              </a:gradFill>
            </a:endParaRPr>
          </a:p>
        </p:txBody>
      </p:sp>
      <p:sp>
        <p:nvSpPr>
          <p:cNvPr id="105" name="Rectangle 62"/>
          <p:cNvSpPr/>
          <p:nvPr/>
        </p:nvSpPr>
        <p:spPr bwMode="auto">
          <a:xfrm>
            <a:off x="649" y="2424072"/>
            <a:ext cx="9142702" cy="5214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1" tIns="111897" rIns="139871" bIns="111897" numCol="1" spcCol="0" rtlCol="0" fromWordArt="0" anchor="t" anchorCtr="0" forceAA="0" compatLnSpc="1">
            <a:prstTxWarp prst="textNoShape">
              <a:avLst/>
            </a:prstTxWarp>
            <a:noAutofit/>
          </a:bodyPr>
          <a:lstStyle/>
          <a:p>
            <a:pPr algn="ctr" defTabSz="713190" fontAlgn="base">
              <a:lnSpc>
                <a:spcPct val="90000"/>
              </a:lnSpc>
              <a:spcBef>
                <a:spcPct val="0"/>
              </a:spcBef>
              <a:spcAft>
                <a:spcPct val="0"/>
              </a:spcAft>
            </a:pPr>
            <a:endParaRPr lang="en-US" sz="1350" dirty="0" err="1">
              <a:gradFill>
                <a:gsLst>
                  <a:gs pos="2917">
                    <a:srgbClr val="737373"/>
                  </a:gs>
                  <a:gs pos="81000">
                    <a:srgbClr val="737373"/>
                  </a:gs>
                </a:gsLst>
                <a:lin ang="5400000" scaled="0"/>
              </a:gradFill>
              <a:ea typeface="Segoe UI" pitchFamily="34" charset="0"/>
              <a:cs typeface="Segoe UI" pitchFamily="34" charset="0"/>
            </a:endParaRPr>
          </a:p>
        </p:txBody>
      </p:sp>
      <p:sp>
        <p:nvSpPr>
          <p:cNvPr id="106" name="TextBox 35"/>
          <p:cNvSpPr txBox="1"/>
          <p:nvPr/>
        </p:nvSpPr>
        <p:spPr>
          <a:xfrm>
            <a:off x="1070425" y="1578708"/>
            <a:ext cx="374813" cy="122149"/>
          </a:xfrm>
          <a:prstGeom prst="rect">
            <a:avLst/>
          </a:prstGeom>
          <a:noFill/>
        </p:spPr>
        <p:txBody>
          <a:bodyPr wrap="square" lIns="0" tIns="0" rIns="0" bIns="0" rtlCol="0">
            <a:spAutoFit/>
          </a:bodyPr>
          <a:lstStyle/>
          <a:p>
            <a:pPr algn="ctr" defTabSz="503993">
              <a:lnSpc>
                <a:spcPct val="90000"/>
              </a:lnSpc>
              <a:spcAft>
                <a:spcPts val="331"/>
              </a:spcAft>
            </a:pPr>
            <a:r>
              <a:rPr lang="en-US" sz="882" dirty="0">
                <a:solidFill>
                  <a:srgbClr val="4F4F4F"/>
                </a:solidFill>
                <a:cs typeface="Segoe UI" panose="020B0502040204020203" pitchFamily="34" charset="0"/>
              </a:rPr>
              <a:t>Phone</a:t>
            </a:r>
          </a:p>
        </p:txBody>
      </p:sp>
      <p:sp>
        <p:nvSpPr>
          <p:cNvPr id="107" name="TextBox 36"/>
          <p:cNvSpPr txBox="1"/>
          <p:nvPr/>
        </p:nvSpPr>
        <p:spPr>
          <a:xfrm>
            <a:off x="2058685" y="1505239"/>
            <a:ext cx="655518" cy="244298"/>
          </a:xfrm>
          <a:prstGeom prst="rect">
            <a:avLst/>
          </a:prstGeom>
          <a:noFill/>
        </p:spPr>
        <p:txBody>
          <a:bodyPr wrap="square" lIns="0" tIns="0" rIns="0" bIns="0" rtlCol="0">
            <a:spAutoFit/>
          </a:bodyPr>
          <a:lstStyle/>
          <a:p>
            <a:pPr algn="ctr" defTabSz="503993">
              <a:lnSpc>
                <a:spcPct val="90000"/>
              </a:lnSpc>
              <a:spcAft>
                <a:spcPts val="331"/>
              </a:spcAft>
            </a:pPr>
            <a:r>
              <a:rPr lang="en-US" sz="882" dirty="0">
                <a:solidFill>
                  <a:srgbClr val="4F4F4F"/>
                </a:solidFill>
                <a:cs typeface="Segoe UI" panose="020B0502040204020203" pitchFamily="34" charset="0"/>
              </a:rPr>
              <a:t>Tablet </a:t>
            </a:r>
            <a:r>
              <a:rPr lang="en-US" sz="882" dirty="0" err="1">
                <a:solidFill>
                  <a:srgbClr val="4F4F4F"/>
                </a:solidFill>
                <a:cs typeface="Segoe UI" panose="020B0502040204020203" pitchFamily="34" charset="0"/>
              </a:rPr>
              <a:t>Pequeña</a:t>
            </a:r>
            <a:endParaRPr lang="en-US" sz="882" dirty="0">
              <a:solidFill>
                <a:srgbClr val="4F4F4F"/>
              </a:solidFill>
              <a:cs typeface="Segoe UI" panose="020B0502040204020203" pitchFamily="34" charset="0"/>
            </a:endParaRPr>
          </a:p>
        </p:txBody>
      </p:sp>
      <p:sp>
        <p:nvSpPr>
          <p:cNvPr id="108" name="TextBox 37"/>
          <p:cNvSpPr txBox="1"/>
          <p:nvPr/>
        </p:nvSpPr>
        <p:spPr>
          <a:xfrm>
            <a:off x="4741561" y="1456564"/>
            <a:ext cx="1107266" cy="244298"/>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882" dirty="0">
                <a:solidFill>
                  <a:srgbClr val="4F4F4F"/>
                </a:solidFill>
              </a:rPr>
              <a:t>2-in-1s</a:t>
            </a:r>
            <a:br>
              <a:rPr lang="en-US" sz="882" dirty="0">
                <a:solidFill>
                  <a:srgbClr val="4F4F4F"/>
                </a:solidFill>
              </a:rPr>
            </a:br>
            <a:r>
              <a:rPr lang="en-US" sz="882" dirty="0">
                <a:solidFill>
                  <a:srgbClr val="4F4F4F"/>
                </a:solidFill>
              </a:rPr>
              <a:t>(Tablet or Laptop)</a:t>
            </a:r>
          </a:p>
        </p:txBody>
      </p:sp>
      <p:sp>
        <p:nvSpPr>
          <p:cNvPr id="109" name="TextBox 38"/>
          <p:cNvSpPr txBox="1"/>
          <p:nvPr/>
        </p:nvSpPr>
        <p:spPr>
          <a:xfrm>
            <a:off x="6650686" y="1456564"/>
            <a:ext cx="1079816" cy="244298"/>
          </a:xfrm>
          <a:prstGeom prst="rect">
            <a:avLst/>
          </a:prstGeom>
          <a:noFill/>
        </p:spPr>
        <p:txBody>
          <a:bodyPr wrap="square" lIns="0" tIns="0" rIns="0" bIns="0" rtlCol="0">
            <a:spAutoFit/>
          </a:bodyPr>
          <a:lstStyle/>
          <a:p>
            <a:pPr algn="ctr" defTabSz="503993">
              <a:lnSpc>
                <a:spcPct val="90000"/>
              </a:lnSpc>
              <a:spcAft>
                <a:spcPts val="331"/>
              </a:spcAft>
            </a:pPr>
            <a:r>
              <a:rPr lang="en-US" sz="882" dirty="0">
                <a:solidFill>
                  <a:srgbClr val="4F4F4F"/>
                </a:solidFill>
                <a:cs typeface="Segoe UI" panose="020B0502040204020203" pitchFamily="34" charset="0"/>
              </a:rPr>
              <a:t>PC</a:t>
            </a:r>
            <a:br>
              <a:rPr lang="en-US" sz="882" dirty="0">
                <a:solidFill>
                  <a:srgbClr val="4F4F4F"/>
                </a:solidFill>
                <a:cs typeface="Segoe UI" panose="020B0502040204020203" pitchFamily="34" charset="0"/>
              </a:rPr>
            </a:br>
            <a:r>
              <a:rPr lang="en-US" sz="882" dirty="0">
                <a:solidFill>
                  <a:srgbClr val="4F4F4F"/>
                </a:solidFill>
                <a:cs typeface="Segoe UI" panose="020B0502040204020203" pitchFamily="34" charset="0"/>
              </a:rPr>
              <a:t>&amp; All-in-Ones</a:t>
            </a:r>
          </a:p>
        </p:txBody>
      </p:sp>
      <p:sp>
        <p:nvSpPr>
          <p:cNvPr id="110" name="TextBox 39"/>
          <p:cNvSpPr txBox="1"/>
          <p:nvPr/>
        </p:nvSpPr>
        <p:spPr>
          <a:xfrm>
            <a:off x="1543675" y="1578708"/>
            <a:ext cx="473439" cy="122149"/>
          </a:xfrm>
          <a:prstGeom prst="rect">
            <a:avLst/>
          </a:prstGeom>
          <a:noFill/>
        </p:spPr>
        <p:txBody>
          <a:bodyPr wrap="square" lIns="0" tIns="0" rIns="0" bIns="0" rtlCol="0">
            <a:spAutoFit/>
          </a:bodyPr>
          <a:lstStyle/>
          <a:p>
            <a:pPr algn="ctr" defTabSz="503993">
              <a:lnSpc>
                <a:spcPct val="90000"/>
              </a:lnSpc>
              <a:spcAft>
                <a:spcPts val="331"/>
              </a:spcAft>
            </a:pPr>
            <a:r>
              <a:rPr lang="en-US" sz="882" dirty="0">
                <a:solidFill>
                  <a:srgbClr val="4F4F4F"/>
                </a:solidFill>
                <a:cs typeface="Segoe UI" panose="020B0502040204020203" pitchFamily="34" charset="0"/>
              </a:rPr>
              <a:t>Phablet</a:t>
            </a:r>
          </a:p>
        </p:txBody>
      </p:sp>
      <p:sp>
        <p:nvSpPr>
          <p:cNvPr id="111" name="TextBox 40"/>
          <p:cNvSpPr txBox="1"/>
          <p:nvPr/>
        </p:nvSpPr>
        <p:spPr>
          <a:xfrm>
            <a:off x="2645860" y="1578708"/>
            <a:ext cx="1094504" cy="122149"/>
          </a:xfrm>
          <a:prstGeom prst="rect">
            <a:avLst/>
          </a:prstGeom>
          <a:noFill/>
        </p:spPr>
        <p:txBody>
          <a:bodyPr wrap="square" lIns="0" tIns="0" rIns="0" bIns="0" rtlCol="0">
            <a:spAutoFit/>
          </a:bodyPr>
          <a:lstStyle/>
          <a:p>
            <a:pPr algn="ctr" defTabSz="503993">
              <a:lnSpc>
                <a:spcPct val="90000"/>
              </a:lnSpc>
              <a:spcAft>
                <a:spcPts val="331"/>
              </a:spcAft>
            </a:pPr>
            <a:r>
              <a:rPr lang="en-US" sz="882" dirty="0">
                <a:solidFill>
                  <a:srgbClr val="4F4F4F"/>
                </a:solidFill>
                <a:cs typeface="Segoe UI" panose="020B0502040204020203" pitchFamily="34" charset="0"/>
              </a:rPr>
              <a:t>Tablet Grande</a:t>
            </a:r>
          </a:p>
        </p:txBody>
      </p:sp>
      <p:sp>
        <p:nvSpPr>
          <p:cNvPr id="112" name="TextBox 41"/>
          <p:cNvSpPr txBox="1"/>
          <p:nvPr/>
        </p:nvSpPr>
        <p:spPr>
          <a:xfrm>
            <a:off x="5969523" y="1456565"/>
            <a:ext cx="536876" cy="122149"/>
          </a:xfrm>
          <a:prstGeom prst="rect">
            <a:avLst/>
          </a:prstGeom>
          <a:noFill/>
        </p:spPr>
        <p:txBody>
          <a:bodyPr wrap="square" lIns="0" tIns="0" rIns="0" bIns="0" rtlCol="0">
            <a:spAutoFit/>
          </a:bodyPr>
          <a:lstStyle/>
          <a:p>
            <a:pPr algn="ctr" defTabSz="503993">
              <a:lnSpc>
                <a:spcPct val="90000"/>
              </a:lnSpc>
              <a:spcAft>
                <a:spcPts val="331"/>
              </a:spcAft>
            </a:pPr>
            <a:r>
              <a:rPr lang="en-US" sz="882" dirty="0" err="1">
                <a:solidFill>
                  <a:srgbClr val="4F4F4F"/>
                </a:solidFill>
                <a:cs typeface="Segoe UI" panose="020B0502040204020203" pitchFamily="34" charset="0"/>
              </a:rPr>
              <a:t>Portátil</a:t>
            </a:r>
            <a:endParaRPr lang="en-US" sz="882" dirty="0">
              <a:solidFill>
                <a:srgbClr val="4F4F4F"/>
              </a:solidFill>
              <a:cs typeface="Segoe UI" panose="020B0502040204020203" pitchFamily="34" charset="0"/>
            </a:endParaRPr>
          </a:p>
        </p:txBody>
      </p:sp>
      <p:pic>
        <p:nvPicPr>
          <p:cNvPr id="11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4938503" y="1775983"/>
            <a:ext cx="791761" cy="503605"/>
          </a:xfrm>
          <a:prstGeom prst="rect">
            <a:avLst/>
          </a:prstGeom>
        </p:spPr>
      </p:pic>
      <p:pic>
        <p:nvPicPr>
          <p:cNvPr id="11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7368" y="1750802"/>
            <a:ext cx="858266" cy="631405"/>
          </a:xfrm>
          <a:prstGeom prst="rect">
            <a:avLst/>
          </a:prstGeom>
        </p:spPr>
      </p:pic>
      <p:pic>
        <p:nvPicPr>
          <p:cNvPr id="11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1690" y="1750803"/>
            <a:ext cx="842843" cy="538867"/>
          </a:xfrm>
          <a:prstGeom prst="rect">
            <a:avLst/>
          </a:prstGeom>
        </p:spPr>
      </p:pic>
      <p:pic>
        <p:nvPicPr>
          <p:cNvPr id="11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8064" y="1750802"/>
            <a:ext cx="489350" cy="375751"/>
          </a:xfrm>
          <a:prstGeom prst="rect">
            <a:avLst/>
          </a:prstGeom>
        </p:spPr>
      </p:pic>
      <p:pic>
        <p:nvPicPr>
          <p:cNvPr id="11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0857" y="1750803"/>
            <a:ext cx="334971" cy="326234"/>
          </a:xfrm>
          <a:prstGeom prst="rect">
            <a:avLst/>
          </a:prstGeom>
        </p:spPr>
      </p:pic>
      <p:pic>
        <p:nvPicPr>
          <p:cNvPr id="11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143405" y="1750803"/>
            <a:ext cx="479768" cy="477890"/>
          </a:xfrm>
          <a:prstGeom prst="rect">
            <a:avLst/>
          </a:prstGeom>
        </p:spPr>
      </p:pic>
      <p:pic>
        <p:nvPicPr>
          <p:cNvPr id="11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5875774" y="1776796"/>
            <a:ext cx="806943" cy="519856"/>
          </a:xfrm>
          <a:prstGeom prst="rect">
            <a:avLst/>
          </a:prstGeom>
        </p:spPr>
      </p:pic>
      <p:sp>
        <p:nvSpPr>
          <p:cNvPr id="120" name="TextBox 49"/>
          <p:cNvSpPr txBox="1"/>
          <p:nvPr/>
        </p:nvSpPr>
        <p:spPr>
          <a:xfrm>
            <a:off x="2955306" y="3238211"/>
            <a:ext cx="340740" cy="122149"/>
          </a:xfrm>
          <a:prstGeom prst="rect">
            <a:avLst/>
          </a:prstGeom>
          <a:noFill/>
        </p:spPr>
        <p:txBody>
          <a:bodyPr wrap="square" lIns="0" tIns="0" rIns="0" bIns="0" rtlCol="0">
            <a:spAutoFit/>
          </a:bodyPr>
          <a:lstStyle/>
          <a:p>
            <a:pPr algn="ctr" defTabSz="503993">
              <a:lnSpc>
                <a:spcPct val="90000"/>
              </a:lnSpc>
              <a:spcAft>
                <a:spcPts val="331"/>
              </a:spcAft>
            </a:pPr>
            <a:r>
              <a:rPr lang="en-US" sz="882" dirty="0">
                <a:solidFill>
                  <a:srgbClr val="4F4F4F"/>
                </a:solidFill>
                <a:cs typeface="Segoe UI" panose="020B0502040204020203" pitchFamily="34" charset="0"/>
              </a:rPr>
              <a:t>Xbox</a:t>
            </a:r>
          </a:p>
        </p:txBody>
      </p:sp>
      <p:sp>
        <p:nvSpPr>
          <p:cNvPr id="121" name="TextBox 50"/>
          <p:cNvSpPr txBox="1"/>
          <p:nvPr/>
        </p:nvSpPr>
        <p:spPr>
          <a:xfrm>
            <a:off x="6726572" y="3356428"/>
            <a:ext cx="689434" cy="122149"/>
          </a:xfrm>
          <a:prstGeom prst="rect">
            <a:avLst/>
          </a:prstGeom>
          <a:noFill/>
        </p:spPr>
        <p:txBody>
          <a:bodyPr wrap="square" lIns="0" tIns="0" rIns="0" bIns="0" rtlCol="0">
            <a:spAutoFit/>
          </a:bodyPr>
          <a:lstStyle/>
          <a:p>
            <a:pPr algn="ctr" defTabSz="503993">
              <a:lnSpc>
                <a:spcPct val="90000"/>
              </a:lnSpc>
              <a:spcAft>
                <a:spcPts val="331"/>
              </a:spcAft>
            </a:pPr>
            <a:r>
              <a:rPr lang="en-US" sz="882" dirty="0">
                <a:solidFill>
                  <a:srgbClr val="4F4F4F"/>
                </a:solidFill>
                <a:cs typeface="Segoe UI" panose="020B0502040204020203" pitchFamily="34" charset="0"/>
              </a:rPr>
              <a:t>IoT</a:t>
            </a:r>
          </a:p>
        </p:txBody>
      </p:sp>
      <p:sp>
        <p:nvSpPr>
          <p:cNvPr id="122" name="TextBox 51"/>
          <p:cNvSpPr txBox="1"/>
          <p:nvPr/>
        </p:nvSpPr>
        <p:spPr>
          <a:xfrm>
            <a:off x="1435829" y="3116722"/>
            <a:ext cx="702977" cy="122149"/>
          </a:xfrm>
          <a:prstGeom prst="rect">
            <a:avLst/>
          </a:prstGeom>
          <a:noFill/>
        </p:spPr>
        <p:txBody>
          <a:bodyPr wrap="square" lIns="0" tIns="0" rIns="0" bIns="0" rtlCol="0">
            <a:spAutoFit/>
          </a:bodyPr>
          <a:lstStyle/>
          <a:p>
            <a:pPr algn="ctr" defTabSz="503993">
              <a:lnSpc>
                <a:spcPct val="90000"/>
              </a:lnSpc>
              <a:spcAft>
                <a:spcPts val="331"/>
              </a:spcAft>
            </a:pPr>
            <a:r>
              <a:rPr lang="en-US" sz="882" dirty="0">
                <a:solidFill>
                  <a:srgbClr val="4F4F4F"/>
                </a:solidFill>
                <a:cs typeface="Segoe UI" panose="020B0502040204020203" pitchFamily="34" charset="0"/>
              </a:rPr>
              <a:t>Surface Hub</a:t>
            </a:r>
          </a:p>
        </p:txBody>
      </p:sp>
      <p:grpSp>
        <p:nvGrpSpPr>
          <p:cNvPr id="123" name="Xbox"/>
          <p:cNvGrpSpPr/>
          <p:nvPr/>
        </p:nvGrpSpPr>
        <p:grpSpPr bwMode="ltGray">
          <a:xfrm>
            <a:off x="2618906" y="3417857"/>
            <a:ext cx="1018139" cy="732496"/>
            <a:chOff x="8610991" y="1992417"/>
            <a:chExt cx="3186889" cy="2292792"/>
          </a:xfrm>
        </p:grpSpPr>
        <p:pic>
          <p:nvPicPr>
            <p:cNvPr id="12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12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12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48885" y="3313368"/>
            <a:ext cx="1335427" cy="814727"/>
          </a:xfrm>
          <a:prstGeom prst="rect">
            <a:avLst/>
          </a:prstGeom>
        </p:spPr>
      </p:pic>
      <p:grpSp>
        <p:nvGrpSpPr>
          <p:cNvPr id="128" name="Group 57"/>
          <p:cNvGrpSpPr/>
          <p:nvPr/>
        </p:nvGrpSpPr>
        <p:grpSpPr>
          <a:xfrm>
            <a:off x="6759924" y="3554100"/>
            <a:ext cx="615464" cy="348821"/>
            <a:chOff x="87532" y="3622341"/>
            <a:chExt cx="1116863" cy="632995"/>
          </a:xfrm>
        </p:grpSpPr>
        <p:sp>
          <p:nvSpPr>
            <p:cNvPr id="12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779" tIns="80623" rIns="100779" bIns="80623" numCol="1" spcCol="0" rtlCol="0" fromWordArt="0" anchor="t" anchorCtr="0" forceAA="0" compatLnSpc="1">
              <a:prstTxWarp prst="textNoShape">
                <a:avLst/>
              </a:prstTxWarp>
              <a:noAutofit/>
            </a:bodyPr>
            <a:lstStyle/>
            <a:p>
              <a:pPr algn="ctr" defTabSz="513873" fontAlgn="base">
                <a:lnSpc>
                  <a:spcPct val="90000"/>
                </a:lnSpc>
                <a:spcBef>
                  <a:spcPct val="0"/>
                </a:spcBef>
                <a:spcAft>
                  <a:spcPct val="0"/>
                </a:spcAft>
              </a:pPr>
              <a:endParaRPr lang="en-US" sz="132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13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5262982" y="3516057"/>
            <a:ext cx="1235993" cy="487745"/>
          </a:xfrm>
          <a:prstGeom prst="rect">
            <a:avLst/>
          </a:prstGeom>
          <a:noFill/>
          <a:ln>
            <a:noFill/>
          </a:ln>
        </p:spPr>
      </p:pic>
      <p:sp>
        <p:nvSpPr>
          <p:cNvPr id="132" name="TextBox 61"/>
          <p:cNvSpPr txBox="1"/>
          <p:nvPr/>
        </p:nvSpPr>
        <p:spPr>
          <a:xfrm>
            <a:off x="5575246" y="3356428"/>
            <a:ext cx="623426" cy="122149"/>
          </a:xfrm>
          <a:prstGeom prst="rect">
            <a:avLst/>
          </a:prstGeom>
          <a:noFill/>
        </p:spPr>
        <p:txBody>
          <a:bodyPr wrap="square" lIns="0" tIns="0" rIns="0" bIns="0" rtlCol="0">
            <a:spAutoFit/>
          </a:bodyPr>
          <a:lstStyle/>
          <a:p>
            <a:pPr algn="ctr" defTabSz="503993">
              <a:lnSpc>
                <a:spcPct val="90000"/>
              </a:lnSpc>
              <a:spcAft>
                <a:spcPts val="331"/>
              </a:spcAft>
            </a:pPr>
            <a:r>
              <a:rPr lang="en-US" sz="882" dirty="0" err="1">
                <a:solidFill>
                  <a:srgbClr val="4F4F4F"/>
                </a:solidFill>
                <a:cs typeface="Segoe UI" panose="020B0502040204020203" pitchFamily="34" charset="0"/>
              </a:rPr>
              <a:t>Holografías</a:t>
            </a:r>
            <a:endParaRPr lang="en-US" sz="882" dirty="0">
              <a:solidFill>
                <a:srgbClr val="4F4F4F"/>
              </a:solidFill>
              <a:cs typeface="Segoe UI" panose="020B0502040204020203" pitchFamily="34" charset="0"/>
            </a:endParaRPr>
          </a:p>
        </p:txBody>
      </p:sp>
      <p:grpSp>
        <p:nvGrpSpPr>
          <p:cNvPr id="133" name="Group 64"/>
          <p:cNvGrpSpPr/>
          <p:nvPr/>
        </p:nvGrpSpPr>
        <p:grpSpPr>
          <a:xfrm>
            <a:off x="3764215" y="2219716"/>
            <a:ext cx="1174288" cy="1016772"/>
            <a:chOff x="5052041" y="2485844"/>
            <a:chExt cx="2087919" cy="1807851"/>
          </a:xfrm>
        </p:grpSpPr>
        <p:sp>
          <p:nvSpPr>
            <p:cNvPr id="134" name="Oval 33"/>
            <p:cNvSpPr/>
            <p:nvPr/>
          </p:nvSpPr>
          <p:spPr>
            <a:xfrm>
              <a:off x="5192075" y="2485844"/>
              <a:ext cx="1807850" cy="1807851"/>
            </a:xfrm>
            <a:prstGeom prst="ellipse">
              <a:avLst/>
            </a:prstGeom>
            <a:solidFill>
              <a:schemeClr val="accent1"/>
            </a:solidFill>
            <a:ln w="88900" cmpd="thickThi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91"/>
              <a:endParaRPr lang="en-US" sz="1350" dirty="0" err="1">
                <a:solidFill>
                  <a:srgbClr val="FFFFFF"/>
                </a:solidFill>
              </a:endParaRPr>
            </a:p>
          </p:txBody>
        </p:sp>
        <p:grpSp>
          <p:nvGrpSpPr>
            <p:cNvPr id="135" name="Group 66"/>
            <p:cNvGrpSpPr/>
            <p:nvPr/>
          </p:nvGrpSpPr>
          <p:grpSpPr>
            <a:xfrm>
              <a:off x="5052041" y="2836625"/>
              <a:ext cx="2087919" cy="1066262"/>
              <a:chOff x="5052041" y="2836625"/>
              <a:chExt cx="2087919" cy="1066262"/>
            </a:xfrm>
          </p:grpSpPr>
          <p:sp>
            <p:nvSpPr>
              <p:cNvPr id="136" name="TextBox 35"/>
              <p:cNvSpPr txBox="1"/>
              <p:nvPr/>
            </p:nvSpPr>
            <p:spPr>
              <a:xfrm>
                <a:off x="5052041" y="3644319"/>
                <a:ext cx="2087919" cy="258568"/>
              </a:xfrm>
              <a:prstGeom prst="rect">
                <a:avLst/>
              </a:prstGeom>
              <a:noFill/>
              <a:ln>
                <a:noFill/>
              </a:ln>
            </p:spPr>
            <p:txBody>
              <a:bodyPr wrap="square" lIns="0" tIns="0" rIns="0" bIns="0" rtlCol="0">
                <a:spAutoFit/>
              </a:bodyPr>
              <a:lstStyle/>
              <a:p>
                <a:pPr algn="ctr" defTabSz="514291">
                  <a:lnSpc>
                    <a:spcPct val="90000"/>
                  </a:lnSpc>
                </a:pPr>
                <a:r>
                  <a:rPr lang="en-US" sz="1050" dirty="0">
                    <a:solidFill>
                      <a:srgbClr val="FFFFFF"/>
                    </a:solidFill>
                    <a:cs typeface="Segoe UI Semibold" panose="020B0702040204020203" pitchFamily="34" charset="0"/>
                  </a:rPr>
                  <a:t>Windows 10</a:t>
                </a:r>
              </a:p>
            </p:txBody>
          </p:sp>
          <p:sp>
            <p:nvSpPr>
              <p:cNvPr id="137"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rgbClr val="FFFFFF"/>
              </a:solidFill>
              <a:ln>
                <a:solidFill>
                  <a:srgbClr val="FFFFFF"/>
                </a:solidFill>
              </a:ln>
              <a:extLst/>
            </p:spPr>
            <p:txBody>
              <a:bodyPr vert="horz" wrap="square" lIns="68570" tIns="34285" rIns="68570" bIns="34285" numCol="1" anchor="t" anchorCtr="0" compatLnSpc="1">
                <a:prstTxWarp prst="textNoShape">
                  <a:avLst/>
                </a:prstTxWarp>
              </a:bodyPr>
              <a:lstStyle/>
              <a:p>
                <a:pPr defTabSz="514291"/>
                <a:endParaRPr lang="en-US" sz="1050">
                  <a:ln>
                    <a:solidFill>
                      <a:srgbClr val="FFFFFF"/>
                    </a:solidFill>
                  </a:ln>
                  <a:solidFill>
                    <a:srgbClr val="FFFFFF"/>
                  </a:solidFill>
                </a:endParaRPr>
              </a:p>
            </p:txBody>
          </p:sp>
        </p:grpSp>
      </p:grpSp>
    </p:spTree>
    <p:extLst>
      <p:ext uri="{BB962C8B-B14F-4D97-AF65-F5344CB8AC3E}">
        <p14:creationId xmlns:p14="http://schemas.microsoft.com/office/powerpoint/2010/main" val="398236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11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nodeType="withEffect">
                                  <p:stCondLst>
                                    <p:cond delay="10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11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par>
                                <p:cTn id="21" presetID="10" presetClass="entr" presetSubtype="0" fill="hold" nodeType="withEffect">
                                  <p:stCondLst>
                                    <p:cond delay="20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11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nodeType="withEffect">
                                  <p:stCondLst>
                                    <p:cond delay="40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500"/>
                                        <p:tgtEl>
                                          <p:spTgt spid="11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11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111"/>
                                        </p:tgtEl>
                                        <p:attrNameLst>
                                          <p:attrName>style.visibility</p:attrName>
                                        </p:attrNameLst>
                                      </p:cBhvr>
                                      <p:to>
                                        <p:strVal val="visible"/>
                                      </p:to>
                                    </p:set>
                                    <p:animEffect transition="in" filter="fade">
                                      <p:cBhvr>
                                        <p:cTn id="36" dur="500"/>
                                        <p:tgtEl>
                                          <p:spTgt spid="111"/>
                                        </p:tgtEl>
                                      </p:cBhvr>
                                    </p:animEffect>
                                  </p:childTnLst>
                                </p:cTn>
                              </p:par>
                              <p:par>
                                <p:cTn id="37" presetID="10" presetClass="entr" presetSubtype="0" fill="hold" nodeType="withEffect">
                                  <p:stCondLst>
                                    <p:cond delay="5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11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108"/>
                                        </p:tgtEl>
                                        <p:attrNameLst>
                                          <p:attrName>style.visibility</p:attrName>
                                        </p:attrNameLst>
                                      </p:cBhvr>
                                      <p:to>
                                        <p:strVal val="visible"/>
                                      </p:to>
                                    </p:set>
                                    <p:animEffect transition="in" filter="fade">
                                      <p:cBhvr>
                                        <p:cTn id="44" dur="500"/>
                                        <p:tgtEl>
                                          <p:spTgt spid="108"/>
                                        </p:tgtEl>
                                      </p:cBhvr>
                                    </p:animEffect>
                                  </p:childTnLst>
                                </p:cTn>
                              </p:par>
                              <p:par>
                                <p:cTn id="45" presetID="10" presetClass="entr" presetSubtype="0" fill="hold" nodeType="withEffect">
                                  <p:stCondLst>
                                    <p:cond delay="60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500"/>
                                        <p:tgtEl>
                                          <p:spTgt spid="11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11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10" presetClass="entr" presetSubtype="0" fill="hold" nodeType="withEffect">
                                  <p:stCondLst>
                                    <p:cond delay="70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11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109"/>
                                        </p:tgtEl>
                                        <p:attrNameLst>
                                          <p:attrName>style.visibility</p:attrName>
                                        </p:attrNameLst>
                                      </p:cBhvr>
                                      <p:to>
                                        <p:strVal val="visible"/>
                                      </p:to>
                                    </p:set>
                                    <p:animEffect transition="in" filter="fade">
                                      <p:cBhvr>
                                        <p:cTn id="60" dur="500"/>
                                        <p:tgtEl>
                                          <p:spTgt spid="109"/>
                                        </p:tgtEl>
                                      </p:cBhvr>
                                    </p:animEffect>
                                  </p:childTnLst>
                                </p:cTn>
                              </p:par>
                              <p:par>
                                <p:cTn id="61" presetID="10" presetClass="entr" presetSubtype="0" fill="hold" nodeType="withEffect">
                                  <p:stCondLst>
                                    <p:cond delay="70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500"/>
                                        <p:tgtEl>
                                          <p:spTgt spid="12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12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122"/>
                                        </p:tgtEl>
                                        <p:attrNameLst>
                                          <p:attrName>style.visibility</p:attrName>
                                        </p:attrNameLst>
                                      </p:cBhvr>
                                      <p:to>
                                        <p:strVal val="visible"/>
                                      </p:to>
                                    </p:set>
                                    <p:animEffect transition="in" filter="fade">
                                      <p:cBhvr>
                                        <p:cTn id="68" dur="500"/>
                                        <p:tgtEl>
                                          <p:spTgt spid="122"/>
                                        </p:tgtEl>
                                      </p:cBhvr>
                                    </p:animEffect>
                                  </p:childTnLst>
                                </p:cTn>
                              </p:par>
                              <p:par>
                                <p:cTn id="69" presetID="10" presetClass="entr" presetSubtype="0" fill="hold" nodeType="withEffect">
                                  <p:stCondLst>
                                    <p:cond delay="700"/>
                                  </p:stCondLst>
                                  <p:childTnLst>
                                    <p:set>
                                      <p:cBhvr>
                                        <p:cTn id="70" dur="1" fill="hold">
                                          <p:stCondLst>
                                            <p:cond delay="0"/>
                                          </p:stCondLst>
                                        </p:cTn>
                                        <p:tgtEl>
                                          <p:spTgt spid="123"/>
                                        </p:tgtEl>
                                        <p:attrNameLst>
                                          <p:attrName>style.visibility</p:attrName>
                                        </p:attrNameLst>
                                      </p:cBhvr>
                                      <p:to>
                                        <p:strVal val="visible"/>
                                      </p:to>
                                    </p:set>
                                    <p:animEffect transition="in" filter="fade">
                                      <p:cBhvr>
                                        <p:cTn id="71" dur="500"/>
                                        <p:tgtEl>
                                          <p:spTgt spid="12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12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132"/>
                                        </p:tgtEl>
                                        <p:attrNameLst>
                                          <p:attrName>style.visibility</p:attrName>
                                        </p:attrNameLst>
                                      </p:cBhvr>
                                      <p:to>
                                        <p:strVal val="visible"/>
                                      </p:to>
                                    </p:set>
                                    <p:animEffect transition="in" filter="fade">
                                      <p:cBhvr>
                                        <p:cTn id="79" dur="500"/>
                                        <p:tgtEl>
                                          <p:spTgt spid="132"/>
                                        </p:tgtEl>
                                      </p:cBhvr>
                                    </p:animEffect>
                                  </p:childTnLst>
                                </p:cTn>
                              </p:par>
                              <p:par>
                                <p:cTn id="80" presetID="10" presetClass="entr" presetSubtype="0" fill="hold" nodeType="withEffect">
                                  <p:stCondLst>
                                    <p:cond delay="700"/>
                                  </p:stCondLst>
                                  <p:childTnLst>
                                    <p:set>
                                      <p:cBhvr>
                                        <p:cTn id="81" dur="1" fill="hold">
                                          <p:stCondLst>
                                            <p:cond delay="0"/>
                                          </p:stCondLst>
                                        </p:cTn>
                                        <p:tgtEl>
                                          <p:spTgt spid="128"/>
                                        </p:tgtEl>
                                        <p:attrNameLst>
                                          <p:attrName>style.visibility</p:attrName>
                                        </p:attrNameLst>
                                      </p:cBhvr>
                                      <p:to>
                                        <p:strVal val="visible"/>
                                      </p:to>
                                    </p:set>
                                    <p:animEffect transition="in" filter="fade">
                                      <p:cBhvr>
                                        <p:cTn id="82" dur="500"/>
                                        <p:tgtEl>
                                          <p:spTgt spid="12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12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121"/>
                                        </p:tgtEl>
                                        <p:attrNameLst>
                                          <p:attrName>style.visibility</p:attrName>
                                        </p:attrNameLst>
                                      </p:cBhvr>
                                      <p:to>
                                        <p:strVal val="visible"/>
                                      </p:to>
                                    </p:set>
                                    <p:animEffect transition="in" filter="fade">
                                      <p:cBhvr>
                                        <p:cTn id="87" dur="500"/>
                                        <p:tgtEl>
                                          <p:spTgt spid="121"/>
                                        </p:tgtEl>
                                      </p:cBhvr>
                                    </p:animEffect>
                                  </p:childTnLst>
                                </p:cTn>
                              </p:par>
                              <p:par>
                                <p:cTn id="88" presetID="10" presetClass="entr" presetSubtype="0" fill="hold" nodeType="withEffect">
                                  <p:stCondLst>
                                    <p:cond delay="700"/>
                                  </p:stCondLst>
                                  <p:childTnLst>
                                    <p:set>
                                      <p:cBhvr>
                                        <p:cTn id="89" dur="1" fill="hold">
                                          <p:stCondLst>
                                            <p:cond delay="0"/>
                                          </p:stCondLst>
                                        </p:cTn>
                                        <p:tgtEl>
                                          <p:spTgt spid="131"/>
                                        </p:tgtEl>
                                        <p:attrNameLst>
                                          <p:attrName>style.visibility</p:attrName>
                                        </p:attrNameLst>
                                      </p:cBhvr>
                                      <p:to>
                                        <p:strVal val="visible"/>
                                      </p:to>
                                    </p:set>
                                    <p:animEffect transition="in" filter="fade">
                                      <p:cBhvr>
                                        <p:cTn id="90" dur="500"/>
                                        <p:tgtEl>
                                          <p:spTgt spid="13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131"/>
                                        </p:tgtEl>
                                        <p:attrNameLst>
                                          <p:attrName>ppt_x</p:attrName>
                                          <p:attrName>ppt_y</p:attrName>
                                        </p:attrNameLst>
                                      </p:cBhvr>
                                      <p:rCtr x="1966" y="0"/>
                                    </p:animMotion>
                                  </p:childTnLst>
                                </p:cTn>
                              </p:par>
                            </p:childTnLst>
                          </p:cTn>
                        </p:par>
                        <p:par>
                          <p:cTn id="93" fill="hold">
                            <p:stCondLst>
                              <p:cond delay="1300"/>
                            </p:stCondLst>
                            <p:childTnLst>
                              <p:par>
                                <p:cTn id="94" presetID="10" presetClass="entr" presetSubtype="0" fill="hold" nodeType="afterEffect">
                                  <p:stCondLst>
                                    <p:cond delay="0"/>
                                  </p:stCondLst>
                                  <p:childTnLst>
                                    <p:set>
                                      <p:cBhvr>
                                        <p:cTn id="95" dur="1" fill="hold">
                                          <p:stCondLst>
                                            <p:cond delay="0"/>
                                          </p:stCondLst>
                                        </p:cTn>
                                        <p:tgtEl>
                                          <p:spTgt spid="133"/>
                                        </p:tgtEl>
                                        <p:attrNameLst>
                                          <p:attrName>style.visibility</p:attrName>
                                        </p:attrNameLst>
                                      </p:cBhvr>
                                      <p:to>
                                        <p:strVal val="visible"/>
                                      </p:to>
                                    </p:set>
                                    <p:animEffect transition="in" filter="fade">
                                      <p:cBhvr>
                                        <p:cTn id="96"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09" grpId="0"/>
      <p:bldP spid="110" grpId="0"/>
      <p:bldP spid="111" grpId="0"/>
      <p:bldP spid="112" grpId="0"/>
      <p:bldP spid="120" grpId="0"/>
      <p:bldP spid="121" grpId="0"/>
      <p:bldP spid="122" grpId="0"/>
      <p:bldP spid="1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1" y="217468"/>
            <a:ext cx="8796167" cy="674653"/>
          </a:xfrm>
        </p:spPr>
        <p:txBody>
          <a:bodyPr/>
          <a:lstStyle/>
          <a:p>
            <a:r>
              <a:rPr lang="en-US" dirty="0"/>
              <a:t>Universal Windows Platform</a:t>
            </a:r>
          </a:p>
        </p:txBody>
      </p:sp>
      <p:sp>
        <p:nvSpPr>
          <p:cNvPr id="2" name="Text Placeholder 1"/>
          <p:cNvSpPr>
            <a:spLocks noGrp="1"/>
          </p:cNvSpPr>
          <p:nvPr>
            <p:ph type="body" sz="quarter" idx="10"/>
          </p:nvPr>
        </p:nvSpPr>
        <p:spPr>
          <a:xfrm>
            <a:off x="4215531" y="1699995"/>
            <a:ext cx="4594178" cy="2917725"/>
          </a:xfrm>
        </p:spPr>
        <p:txBody>
          <a:bodyPr/>
          <a:lstStyle/>
          <a:p>
            <a:r>
              <a:rPr lang="en-US" sz="2353" dirty="0" err="1"/>
              <a:t>Plataforma</a:t>
            </a:r>
            <a:r>
              <a:rPr lang="en-US" sz="2353" dirty="0"/>
              <a:t> de Desarrollo </a:t>
            </a:r>
            <a:r>
              <a:rPr lang="en-US" sz="2353" dirty="0" err="1"/>
              <a:t>unificada</a:t>
            </a:r>
            <a:endParaRPr lang="en-US" sz="2353" dirty="0"/>
          </a:p>
          <a:p>
            <a:endParaRPr lang="en-US" sz="2353" dirty="0"/>
          </a:p>
          <a:p>
            <a:r>
              <a:rPr lang="en-US" sz="2353" dirty="0"/>
              <a:t>Un </a:t>
            </a:r>
            <a:r>
              <a:rPr lang="en-US" sz="2353" dirty="0" err="1"/>
              <a:t>único</a:t>
            </a:r>
            <a:r>
              <a:rPr lang="en-US" sz="2353" dirty="0"/>
              <a:t> </a:t>
            </a:r>
            <a:r>
              <a:rPr lang="en-US" sz="2353" dirty="0" err="1"/>
              <a:t>paquete</a:t>
            </a:r>
            <a:endParaRPr lang="en-US" sz="2353" dirty="0"/>
          </a:p>
          <a:p>
            <a:endParaRPr lang="en-US" sz="2353" dirty="0"/>
          </a:p>
          <a:p>
            <a:r>
              <a:rPr lang="en-US" sz="2353" dirty="0" err="1"/>
              <a:t>Código</a:t>
            </a:r>
            <a:r>
              <a:rPr lang="en-US" sz="2353" dirty="0"/>
              <a:t> </a:t>
            </a:r>
            <a:r>
              <a:rPr lang="en-US" sz="2353" dirty="0" err="1"/>
              <a:t>adaptativo</a:t>
            </a:r>
            <a:endParaRPr lang="en-US" sz="2353" dirty="0"/>
          </a:p>
        </p:txBody>
      </p:sp>
      <p:grpSp>
        <p:nvGrpSpPr>
          <p:cNvPr id="40" name="UWP with Device Families"/>
          <p:cNvGrpSpPr/>
          <p:nvPr/>
        </p:nvGrpSpPr>
        <p:grpSpPr>
          <a:xfrm>
            <a:off x="257956" y="1003007"/>
            <a:ext cx="4151421" cy="3413092"/>
            <a:chOff x="3476817" y="1632154"/>
            <a:chExt cx="5646221" cy="4642042"/>
          </a:xfrm>
        </p:grpSpPr>
        <p:grpSp>
          <p:nvGrpSpPr>
            <p:cNvPr id="41" name="Group 40"/>
            <p:cNvGrpSpPr/>
            <p:nvPr/>
          </p:nvGrpSpPr>
          <p:grpSpPr>
            <a:xfrm>
              <a:off x="3476817" y="1632154"/>
              <a:ext cx="5646221" cy="4642042"/>
              <a:chOff x="3111336" y="1235347"/>
              <a:chExt cx="5646221" cy="4642042"/>
            </a:xfrm>
          </p:grpSpPr>
          <p:graphicFrame>
            <p:nvGraphicFramePr>
              <p:cNvPr id="45" name="Diagram 44"/>
              <p:cNvGraphicFramePr/>
              <p:nvPr>
                <p:extLst/>
              </p:nvPr>
            </p:nvGraphicFramePr>
            <p:xfrm>
              <a:off x="3111336"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TextBox 27"/>
              <p:cNvSpPr txBox="1"/>
              <p:nvPr/>
            </p:nvSpPr>
            <p:spPr>
              <a:xfrm rot="1705757">
                <a:off x="5728465" y="2096581"/>
                <a:ext cx="1980245" cy="3409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29" dirty="0">
                    <a:solidFill>
                      <a:srgbClr val="FFFFFF"/>
                    </a:solidFill>
                    <a:cs typeface="Segoe UI" panose="020B0502040204020203" pitchFamily="34" charset="0"/>
                  </a:rPr>
                  <a:t>Desktop</a:t>
                </a:r>
              </a:p>
            </p:txBody>
          </p:sp>
          <p:sp>
            <p:nvSpPr>
              <p:cNvPr id="47" name="TextBox 28"/>
              <p:cNvSpPr txBox="1"/>
              <p:nvPr/>
            </p:nvSpPr>
            <p:spPr>
              <a:xfrm rot="19603187">
                <a:off x="4229285" y="2129744"/>
                <a:ext cx="1621507" cy="3409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29" dirty="0">
                    <a:solidFill>
                      <a:srgbClr val="FFFFFF"/>
                    </a:solidFill>
                    <a:cs typeface="Segoe UI" panose="020B0502040204020203" pitchFamily="34" charset="0"/>
                  </a:rPr>
                  <a:t>Mobile</a:t>
                </a:r>
              </a:p>
            </p:txBody>
          </p:sp>
          <p:sp>
            <p:nvSpPr>
              <p:cNvPr id="48" name="TextBox 29"/>
              <p:cNvSpPr txBox="1"/>
              <p:nvPr/>
            </p:nvSpPr>
            <p:spPr>
              <a:xfrm>
                <a:off x="7103658" y="3551923"/>
                <a:ext cx="930030" cy="3409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29" dirty="0">
                    <a:solidFill>
                      <a:srgbClr val="FFFFFF"/>
                    </a:solidFill>
                    <a:cs typeface="Segoe UI" panose="020B0502040204020203" pitchFamily="34" charset="0"/>
                  </a:rPr>
                  <a:t>Xbox</a:t>
                </a:r>
              </a:p>
            </p:txBody>
          </p:sp>
          <p:sp>
            <p:nvSpPr>
              <p:cNvPr id="49" name="TextBox 30"/>
              <p:cNvSpPr txBox="1"/>
              <p:nvPr/>
            </p:nvSpPr>
            <p:spPr>
              <a:xfrm>
                <a:off x="3791115" y="3555492"/>
                <a:ext cx="930030" cy="3409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29" dirty="0">
                    <a:solidFill>
                      <a:srgbClr val="FFFFFF"/>
                    </a:solidFill>
                    <a:cs typeface="Segoe UI" panose="020B0502040204020203" pitchFamily="34" charset="0"/>
                  </a:rPr>
                  <a:t>IoT</a:t>
                </a:r>
              </a:p>
            </p:txBody>
          </p:sp>
          <p:sp>
            <p:nvSpPr>
              <p:cNvPr id="50" name="TextBox 31"/>
              <p:cNvSpPr txBox="1"/>
              <p:nvPr/>
            </p:nvSpPr>
            <p:spPr>
              <a:xfrm rot="1818755">
                <a:off x="4115526" y="4866649"/>
                <a:ext cx="1951439" cy="3409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29" dirty="0">
                    <a:solidFill>
                      <a:srgbClr val="FFFFFF"/>
                    </a:solidFill>
                    <a:cs typeface="Segoe UI" panose="020B0502040204020203" pitchFamily="34" charset="0"/>
                  </a:rPr>
                  <a:t>Holographic</a:t>
                </a:r>
              </a:p>
            </p:txBody>
          </p:sp>
          <p:sp>
            <p:nvSpPr>
              <p:cNvPr id="51" name="TextBox 32"/>
              <p:cNvSpPr txBox="1"/>
              <p:nvPr/>
            </p:nvSpPr>
            <p:spPr>
              <a:xfrm rot="19849316">
                <a:off x="5864330" y="4910618"/>
                <a:ext cx="1677461" cy="3409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29" dirty="0">
                    <a:solidFill>
                      <a:srgbClr val="FFFFFF"/>
                    </a:solidFill>
                    <a:cs typeface="Segoe UI" panose="020B0502040204020203" pitchFamily="34" charset="0"/>
                  </a:rPr>
                  <a:t>Surface Hub</a:t>
                </a:r>
              </a:p>
            </p:txBody>
          </p:sp>
        </p:grpSp>
        <p:grpSp>
          <p:nvGrpSpPr>
            <p:cNvPr id="42" name="Group 41"/>
            <p:cNvGrpSpPr/>
            <p:nvPr/>
          </p:nvGrpSpPr>
          <p:grpSpPr>
            <a:xfrm>
              <a:off x="4913729" y="2712495"/>
              <a:ext cx="2743200" cy="2743200"/>
              <a:chOff x="4548248" y="2315688"/>
              <a:chExt cx="2743200" cy="2743200"/>
            </a:xfrm>
          </p:grpSpPr>
          <p:sp>
            <p:nvSpPr>
              <p:cNvPr id="43" name="Oval 42"/>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Bef>
                    <a:spcPts val="441"/>
                  </a:spcBef>
                </a:pPr>
                <a:endParaRPr lang="en-US" sz="1471" dirty="0">
                  <a:ln w="38100">
                    <a:noFill/>
                  </a:ln>
                  <a:solidFill>
                    <a:srgbClr val="FFFFFF"/>
                  </a:solidFill>
                </a:endParaRPr>
              </a:p>
            </p:txBody>
          </p:sp>
          <p:sp>
            <p:nvSpPr>
              <p:cNvPr id="44" name="TextBox 43"/>
              <p:cNvSpPr txBox="1"/>
              <p:nvPr/>
            </p:nvSpPr>
            <p:spPr>
              <a:xfrm>
                <a:off x="4548248" y="3062335"/>
                <a:ext cx="2743200" cy="1279517"/>
              </a:xfrm>
              <a:prstGeom prst="rect">
                <a:avLst/>
              </a:prstGeom>
              <a:noFill/>
            </p:spPr>
            <p:txBody>
              <a:bodyPr wrap="square" lIns="100848" tIns="80678" rIns="100848" bIns="80678" rtlCol="0" anchor="ctr">
                <a:spAutoFit/>
              </a:bodyPr>
              <a:lstStyle/>
              <a:p>
                <a:pPr algn="ctr">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a:p>
                <a:pPr algn="ctr">
                  <a:lnSpc>
                    <a:spcPct val="90000"/>
                  </a:lnSpc>
                  <a:spcBef>
                    <a:spcPts val="441"/>
                  </a:spcBef>
                  <a:spcAft>
                    <a:spcPts val="882"/>
                  </a:spcAft>
                </a:pPr>
                <a:r>
                  <a:rPr lang="en-US" sz="1471" dirty="0">
                    <a:solidFill>
                      <a:srgbClr val="FFFFFF"/>
                    </a:solidFill>
                    <a:latin typeface="Segoe UI Light"/>
                  </a:rPr>
                  <a:t>Core APIs</a:t>
                </a:r>
              </a:p>
            </p:txBody>
          </p:sp>
        </p:grpSp>
      </p:grpSp>
    </p:spTree>
    <p:extLst>
      <p:ext uri="{BB962C8B-B14F-4D97-AF65-F5344CB8AC3E}">
        <p14:creationId xmlns:p14="http://schemas.microsoft.com/office/powerpoint/2010/main" val="102992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500" dirty="0" err="1"/>
              <a:t>Vemos</a:t>
            </a:r>
            <a:r>
              <a:rPr lang="en-US" sz="4500" dirty="0"/>
              <a:t> App de </a:t>
            </a:r>
            <a:r>
              <a:rPr lang="en-US" sz="4500" dirty="0" err="1"/>
              <a:t>ejemplo</a:t>
            </a:r>
            <a:r>
              <a:rPr lang="en-US" sz="4500" dirty="0"/>
              <a:t> (</a:t>
            </a:r>
            <a:r>
              <a:rPr lang="en-US" sz="4500" dirty="0" err="1"/>
              <a:t>Escritorio</a:t>
            </a:r>
            <a:r>
              <a:rPr lang="en-US" sz="4500" dirty="0"/>
              <a:t> y Xbox One)</a:t>
            </a:r>
          </a:p>
        </p:txBody>
      </p:sp>
    </p:spTree>
    <p:extLst>
      <p:ext uri="{BB962C8B-B14F-4D97-AF65-F5344CB8AC3E}">
        <p14:creationId xmlns:p14="http://schemas.microsoft.com/office/powerpoint/2010/main" val="8415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noFill/>
        </p:spPr>
        <p:txBody>
          <a:bodyPr/>
          <a:lstStyle/>
          <a:p>
            <a:r>
              <a:rPr lang="en-US" dirty="0" err="1"/>
              <a:t>Hololens</a:t>
            </a:r>
            <a:endParaRPr lang="en-US" dirty="0"/>
          </a:p>
        </p:txBody>
      </p:sp>
    </p:spTree>
    <p:extLst>
      <p:ext uri="{BB962C8B-B14F-4D97-AF65-F5344CB8AC3E}">
        <p14:creationId xmlns:p14="http://schemas.microsoft.com/office/powerpoint/2010/main" val="3597748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7"/>
            <a:ext cx="9141483" cy="5142084"/>
          </a:xfrm>
          <a:prstGeom prst="rect">
            <a:avLst/>
          </a:prstGeom>
        </p:spPr>
      </p:pic>
      <p:sp>
        <p:nvSpPr>
          <p:cNvPr id="9" name="Rectangle 8"/>
          <p:cNvSpPr/>
          <p:nvPr/>
        </p:nvSpPr>
        <p:spPr bwMode="auto">
          <a:xfrm>
            <a:off x="201930" y="217468"/>
            <a:ext cx="3361593" cy="3363928"/>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34292" tIns="34292" rIns="34292" bIns="34292" numCol="1" spcCol="0" rtlCol="0" fromWordArt="0" anchor="b" anchorCtr="0" forceAA="0" compatLnSpc="1">
            <a:prstTxWarp prst="textNoShape">
              <a:avLst/>
            </a:prstTxWarp>
            <a:noAutofit/>
          </a:bodyPr>
          <a:lstStyle/>
          <a:p>
            <a:pPr defTabSz="685577" fontAlgn="base">
              <a:spcBef>
                <a:spcPct val="0"/>
              </a:spcBef>
              <a:spcAft>
                <a:spcPct val="0"/>
              </a:spcAft>
            </a:pPr>
            <a:endParaRPr lang="en-US" sz="809" spc="-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05795" y="144432"/>
            <a:ext cx="8740511" cy="688465"/>
          </a:xfrm>
          <a:prstGeom prst="rect">
            <a:avLst/>
          </a:prstGeom>
        </p:spPr>
        <p:txBody>
          <a:bodyPr vert="horz" wrap="square" lIns="96017" tIns="137167" rIns="96017"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971" dirty="0">
                <a:gradFill>
                  <a:gsLst>
                    <a:gs pos="5833">
                      <a:srgbClr val="FFFFFF"/>
                    </a:gs>
                    <a:gs pos="100000">
                      <a:srgbClr val="FFFFFF"/>
                    </a:gs>
                  </a:gsLst>
                  <a:lin ang="5400000" scaled="0"/>
                </a:gradFill>
                <a:cs typeface="Segoe UI" pitchFamily="34" charset="0"/>
              </a:rPr>
              <a:t>Virtual Reality</a:t>
            </a:r>
            <a:endParaRPr sz="3971" dirty="0">
              <a:gradFill>
                <a:gsLst>
                  <a:gs pos="5833">
                    <a:srgbClr val="FFFFFF"/>
                  </a:gs>
                  <a:gs pos="100000">
                    <a:srgbClr val="FFFFFF"/>
                  </a:gs>
                </a:gsLst>
                <a:lin ang="5400000" scaled="0"/>
              </a:gradFill>
              <a:cs typeface="Segoe UI" pitchFamily="34" charset="0"/>
            </a:endParaRPr>
          </a:p>
        </p:txBody>
      </p:sp>
      <p:sp>
        <p:nvSpPr>
          <p:cNvPr id="2" name="TextBox 1"/>
          <p:cNvSpPr txBox="1"/>
          <p:nvPr/>
        </p:nvSpPr>
        <p:spPr>
          <a:xfrm>
            <a:off x="201931" y="2236758"/>
            <a:ext cx="3361593" cy="1344638"/>
          </a:xfrm>
          <a:prstGeom prst="rect">
            <a:avLst/>
          </a:prstGeom>
          <a:noFill/>
        </p:spPr>
        <p:txBody>
          <a:bodyPr wrap="square" lIns="134464" tIns="107571" rIns="134464" bIns="107571" rtlCol="0">
            <a:noAutofit/>
          </a:bodyPr>
          <a:lstStyle/>
          <a:p>
            <a:pPr>
              <a:lnSpc>
                <a:spcPct val="90000"/>
              </a:lnSpc>
              <a:spcBef>
                <a:spcPct val="20000"/>
              </a:spcBef>
              <a:buSzPct val="90000"/>
            </a:pPr>
            <a:r>
              <a:rPr lang="en-US" sz="2059" dirty="0" err="1">
                <a:gradFill>
                  <a:gsLst>
                    <a:gs pos="0">
                      <a:srgbClr val="FFFFFF"/>
                    </a:gs>
                    <a:gs pos="100000">
                      <a:srgbClr val="FFFFFF"/>
                    </a:gs>
                  </a:gsLst>
                  <a:lin ang="5400000" scaled="0"/>
                </a:gradFill>
                <a:latin typeface="+mj-lt"/>
              </a:rPr>
              <a:t>Sensación</a:t>
            </a:r>
            <a:r>
              <a:rPr lang="en-US" sz="2059" dirty="0">
                <a:gradFill>
                  <a:gsLst>
                    <a:gs pos="0">
                      <a:srgbClr val="FFFFFF"/>
                    </a:gs>
                    <a:gs pos="100000">
                      <a:srgbClr val="FFFFFF"/>
                    </a:gs>
                  </a:gsLst>
                  <a:lin ang="5400000" scaled="0"/>
                </a:gradFill>
                <a:latin typeface="+mj-lt"/>
              </a:rPr>
              <a:t> de “</a:t>
            </a:r>
            <a:r>
              <a:rPr lang="en-US" sz="2059" dirty="0" err="1">
                <a:gradFill>
                  <a:gsLst>
                    <a:gs pos="0">
                      <a:srgbClr val="FFFFFF"/>
                    </a:gs>
                    <a:gs pos="100000">
                      <a:srgbClr val="FFFFFF"/>
                    </a:gs>
                  </a:gsLst>
                  <a:lin ang="5400000" scaled="0"/>
                </a:gradFill>
                <a:latin typeface="+mj-lt"/>
              </a:rPr>
              <a:t>presencia</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en</a:t>
            </a:r>
            <a:r>
              <a:rPr lang="en-US" sz="2059" dirty="0">
                <a:gradFill>
                  <a:gsLst>
                    <a:gs pos="0">
                      <a:srgbClr val="FFFFFF"/>
                    </a:gs>
                    <a:gs pos="100000">
                      <a:srgbClr val="FFFFFF"/>
                    </a:gs>
                  </a:gsLst>
                  <a:lin ang="5400000" scaled="0"/>
                </a:gradFill>
                <a:latin typeface="+mj-lt"/>
              </a:rPr>
              <a:t> un </a:t>
            </a:r>
            <a:r>
              <a:rPr lang="en-US" sz="2059" dirty="0" err="1">
                <a:gradFill>
                  <a:gsLst>
                    <a:gs pos="0">
                      <a:srgbClr val="FFFFFF"/>
                    </a:gs>
                    <a:gs pos="100000">
                      <a:srgbClr val="FFFFFF"/>
                    </a:gs>
                  </a:gsLst>
                  <a:lin ang="5400000" scaled="0"/>
                </a:gradFill>
                <a:latin typeface="+mj-lt"/>
              </a:rPr>
              <a:t>mundo</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alternativo</a:t>
            </a:r>
            <a:endParaRPr lang="en-US" sz="2059"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424366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VR vs AR</a:t>
            </a:r>
          </a:p>
        </p:txBody>
      </p:sp>
      <p:sp>
        <p:nvSpPr>
          <p:cNvPr id="7" name="Text Placeholder 5"/>
          <p:cNvSpPr>
            <a:spLocks noGrp="1"/>
          </p:cNvSpPr>
          <p:nvPr>
            <p:ph type="body" sz="quarter" idx="10"/>
          </p:nvPr>
        </p:nvSpPr>
        <p:spPr>
          <a:xfrm>
            <a:off x="201930" y="892121"/>
            <a:ext cx="8740142" cy="1040956"/>
          </a:xfrm>
        </p:spPr>
        <p:txBody>
          <a:bodyPr/>
          <a:lstStyle/>
          <a:p>
            <a:r>
              <a:rPr lang="en-US" dirty="0"/>
              <a:t>Virtual Reality</a:t>
            </a:r>
          </a:p>
          <a:p>
            <a:pPr lvl="1"/>
            <a:r>
              <a:rPr lang="en-US" dirty="0" err="1"/>
              <a:t>Sustituye</a:t>
            </a:r>
            <a:r>
              <a:rPr lang="en-US" dirty="0"/>
              <a:t> </a:t>
            </a:r>
            <a:r>
              <a:rPr lang="en-US" dirty="0" err="1"/>
              <a:t>completamente</a:t>
            </a:r>
            <a:r>
              <a:rPr lang="en-US" dirty="0"/>
              <a:t> </a:t>
            </a:r>
            <a:r>
              <a:rPr lang="en-US" dirty="0" err="1"/>
              <a:t>tu</a:t>
            </a:r>
            <a:r>
              <a:rPr lang="en-US" dirty="0"/>
              <a:t> </a:t>
            </a:r>
            <a:r>
              <a:rPr lang="en-US" dirty="0" err="1"/>
              <a:t>entorno</a:t>
            </a:r>
            <a:endParaRPr lang="en-US" dirty="0"/>
          </a:p>
          <a:p>
            <a:pPr lvl="1"/>
            <a:endParaRPr lang="en-US" dirty="0"/>
          </a:p>
        </p:txBody>
      </p:sp>
      <p:pic>
        <p:nvPicPr>
          <p:cNvPr id="8" name="Picture 7" descr="http://blogs-images.forbes.com/davidewalt/files/2016/03/oculus-rift-vr-headset-1200x69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03" r="3053"/>
          <a:stretch/>
        </p:blipFill>
        <p:spPr bwMode="auto">
          <a:xfrm>
            <a:off x="874247" y="1979921"/>
            <a:ext cx="1792850" cy="11429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www.htcvive.com/managed-assets/shared/desktop/vive/VR_Web_Product_HMD.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421" t="8143" r="18421" b="8523"/>
          <a:stretch/>
        </p:blipFill>
        <p:spPr bwMode="auto">
          <a:xfrm>
            <a:off x="3843655" y="1996947"/>
            <a:ext cx="1400664" cy="1108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media1.gameinformer.com/filestorage/CommunityServer.Components.SiteFiles/imagefeed/featured/sony/projectmorpheus/morpheus0326-610.jpg"/>
          <p:cNvPicPr>
            <a:picLocks noChangeAspect="1" noChangeArrowheads="1"/>
          </p:cNvPicPr>
          <p:nvPr/>
        </p:nvPicPr>
        <p:blipFill rotWithShape="1">
          <a:blip r:embed="rId5">
            <a:extLst>
              <a:ext uri="{28A0092B-C50C-407E-A947-70E740481C1C}">
                <a14:useLocalDpi xmlns:a14="http://schemas.microsoft.com/office/drawing/2010/main" val="0"/>
              </a:ext>
            </a:extLst>
          </a:blip>
          <a:srcRect l="21168" r="4277"/>
          <a:stretch/>
        </p:blipFill>
        <p:spPr bwMode="auto">
          <a:xfrm>
            <a:off x="6499180" y="1919330"/>
            <a:ext cx="1628595" cy="12640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g02.a.alicdn.com/kf/HTB1kktvIpXXXXckXVXXq6xXFXXXX/CN-ULTRA-CLEAR-Google-Cardboard-Valencia-Quality-3D-Virtual-Reality-Glasses-L07360.jpg"/>
          <p:cNvPicPr>
            <a:picLocks noChangeAspect="1" noChangeArrowheads="1"/>
          </p:cNvPicPr>
          <p:nvPr/>
        </p:nvPicPr>
        <p:blipFill rotWithShape="1">
          <a:blip r:embed="rId6">
            <a:extLst>
              <a:ext uri="{28A0092B-C50C-407E-A947-70E740481C1C}">
                <a14:useLocalDpi xmlns:a14="http://schemas.microsoft.com/office/drawing/2010/main" val="0"/>
              </a:ext>
            </a:extLst>
          </a:blip>
          <a:srcRect t="13167" b="9740"/>
          <a:stretch/>
        </p:blipFill>
        <p:spPr bwMode="auto">
          <a:xfrm>
            <a:off x="942186" y="3580228"/>
            <a:ext cx="1656972" cy="12774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odosmartglasses.com/wp-content/uploads/2016/02/main_bg_left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5576" y="3412148"/>
            <a:ext cx="1792850" cy="1355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ssets.bwbx.io/images/users/iqjWHBFdfxIU/iqGdPB8Y9ymQ/v0/-1x-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0960" y="3543390"/>
            <a:ext cx="2185035" cy="109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24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rotWithShape="1">
          <a:blip r:embed="rId3"/>
          <a:srcRect l="27530" t="14008" r="33159" b="39818"/>
          <a:stretch/>
        </p:blipFill>
        <p:spPr>
          <a:xfrm>
            <a:off x="0" y="0"/>
            <a:ext cx="9144000" cy="5143500"/>
          </a:xfrm>
          <a:prstGeom prst="rect">
            <a:avLst/>
          </a:prstGeom>
        </p:spPr>
      </p:pic>
      <p:sp>
        <p:nvSpPr>
          <p:cNvPr id="9" name="Rectangle 8"/>
          <p:cNvSpPr/>
          <p:nvPr/>
        </p:nvSpPr>
        <p:spPr bwMode="auto">
          <a:xfrm>
            <a:off x="201930" y="217468"/>
            <a:ext cx="3361593" cy="3363928"/>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34292" tIns="34292" rIns="34292" bIns="34292" numCol="1" spcCol="0" rtlCol="0" fromWordArt="0" anchor="b" anchorCtr="0" forceAA="0" compatLnSpc="1">
            <a:prstTxWarp prst="textNoShape">
              <a:avLst/>
            </a:prstTxWarp>
            <a:noAutofit/>
          </a:bodyPr>
          <a:lstStyle/>
          <a:p>
            <a:pPr defTabSz="685577" fontAlgn="base">
              <a:spcBef>
                <a:spcPct val="0"/>
              </a:spcBef>
              <a:spcAft>
                <a:spcPct val="0"/>
              </a:spcAft>
            </a:pPr>
            <a:endParaRPr lang="en-US" sz="809" spc="-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05795" y="144432"/>
            <a:ext cx="8740511" cy="1238423"/>
          </a:xfrm>
          <a:prstGeom prst="rect">
            <a:avLst/>
          </a:prstGeom>
        </p:spPr>
        <p:txBody>
          <a:bodyPr vert="horz" wrap="square" lIns="96017" tIns="137167" rIns="96017"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971" dirty="0">
                <a:gradFill>
                  <a:gsLst>
                    <a:gs pos="5833">
                      <a:srgbClr val="FFFFFF"/>
                    </a:gs>
                    <a:gs pos="100000">
                      <a:srgbClr val="FFFFFF"/>
                    </a:gs>
                  </a:gsLst>
                  <a:lin ang="5400000" scaled="0"/>
                </a:gradFill>
                <a:cs typeface="Segoe UI" pitchFamily="34" charset="0"/>
              </a:rPr>
              <a:t>Augmented</a:t>
            </a:r>
          </a:p>
          <a:p>
            <a:r>
              <a:rPr lang="en-US" sz="3971" dirty="0">
                <a:gradFill>
                  <a:gsLst>
                    <a:gs pos="5833">
                      <a:srgbClr val="FFFFFF"/>
                    </a:gs>
                    <a:gs pos="100000">
                      <a:srgbClr val="FFFFFF"/>
                    </a:gs>
                  </a:gsLst>
                  <a:lin ang="5400000" scaled="0"/>
                </a:gradFill>
                <a:cs typeface="Segoe UI" pitchFamily="34" charset="0"/>
              </a:rPr>
              <a:t>Reality</a:t>
            </a:r>
          </a:p>
        </p:txBody>
      </p:sp>
      <p:sp>
        <p:nvSpPr>
          <p:cNvPr id="2" name="TextBox 1"/>
          <p:cNvSpPr txBox="1"/>
          <p:nvPr/>
        </p:nvSpPr>
        <p:spPr>
          <a:xfrm>
            <a:off x="201931" y="2236758"/>
            <a:ext cx="3361593" cy="1344638"/>
          </a:xfrm>
          <a:prstGeom prst="rect">
            <a:avLst/>
          </a:prstGeom>
          <a:noFill/>
        </p:spPr>
        <p:txBody>
          <a:bodyPr wrap="square" lIns="134464" tIns="107571" rIns="134464" bIns="107571" rtlCol="0">
            <a:noAutofit/>
          </a:bodyPr>
          <a:lstStyle/>
          <a:p>
            <a:pPr>
              <a:lnSpc>
                <a:spcPct val="90000"/>
              </a:lnSpc>
              <a:spcBef>
                <a:spcPct val="20000"/>
              </a:spcBef>
              <a:buSzPct val="90000"/>
            </a:pPr>
            <a:r>
              <a:rPr lang="en-US" sz="2059" dirty="0">
                <a:gradFill>
                  <a:gsLst>
                    <a:gs pos="0">
                      <a:srgbClr val="FFFFFF"/>
                    </a:gs>
                    <a:gs pos="100000">
                      <a:srgbClr val="FFFFFF"/>
                    </a:gs>
                  </a:gsLst>
                  <a:lin ang="5400000" scaled="0"/>
                </a:gradFill>
                <a:latin typeface="+mj-lt"/>
              </a:rPr>
              <a:t>El </a:t>
            </a:r>
            <a:r>
              <a:rPr lang="en-US" sz="2059" dirty="0" err="1">
                <a:gradFill>
                  <a:gsLst>
                    <a:gs pos="0">
                      <a:srgbClr val="FFFFFF"/>
                    </a:gs>
                    <a:gs pos="100000">
                      <a:srgbClr val="FFFFFF"/>
                    </a:gs>
                  </a:gsLst>
                  <a:lin ang="5400000" scaled="0"/>
                </a:gradFill>
                <a:latin typeface="+mj-lt"/>
              </a:rPr>
              <a:t>mundo</a:t>
            </a:r>
            <a:r>
              <a:rPr lang="en-US" sz="2059" dirty="0">
                <a:gradFill>
                  <a:gsLst>
                    <a:gs pos="0">
                      <a:srgbClr val="FFFFFF"/>
                    </a:gs>
                    <a:gs pos="100000">
                      <a:srgbClr val="FFFFFF"/>
                    </a:gs>
                  </a:gsLst>
                  <a:lin ang="5400000" scaled="0"/>
                </a:gradFill>
                <a:latin typeface="+mj-lt"/>
              </a:rPr>
              <a:t> real se </a:t>
            </a:r>
            <a:r>
              <a:rPr lang="en-US" sz="2059" dirty="0" err="1">
                <a:gradFill>
                  <a:gsLst>
                    <a:gs pos="0">
                      <a:srgbClr val="FFFFFF"/>
                    </a:gs>
                    <a:gs pos="100000">
                      <a:srgbClr val="FFFFFF"/>
                    </a:gs>
                  </a:gsLst>
                  <a:lin ang="5400000" scaled="0"/>
                </a:gradFill>
                <a:latin typeface="+mj-lt"/>
              </a:rPr>
              <a:t>mezcla</a:t>
            </a:r>
            <a:r>
              <a:rPr lang="en-US" sz="2059" dirty="0">
                <a:gradFill>
                  <a:gsLst>
                    <a:gs pos="0">
                      <a:srgbClr val="FFFFFF"/>
                    </a:gs>
                    <a:gs pos="100000">
                      <a:srgbClr val="FFFFFF"/>
                    </a:gs>
                  </a:gsLst>
                  <a:lin ang="5400000" scaled="0"/>
                </a:gradFill>
                <a:latin typeface="+mj-lt"/>
              </a:rPr>
              <a:t> con el digital. Los </a:t>
            </a:r>
            <a:r>
              <a:rPr lang="en-US" sz="2059" dirty="0" err="1">
                <a:gradFill>
                  <a:gsLst>
                    <a:gs pos="0">
                      <a:srgbClr val="FFFFFF"/>
                    </a:gs>
                    <a:gs pos="100000">
                      <a:srgbClr val="FFFFFF"/>
                    </a:gs>
                  </a:gsLst>
                  <a:lin ang="5400000" scaled="0"/>
                </a:gradFill>
                <a:latin typeface="+mj-lt"/>
              </a:rPr>
              <a:t>objetos</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digitales</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dan</a:t>
            </a:r>
            <a:r>
              <a:rPr lang="en-US" sz="2059" dirty="0">
                <a:gradFill>
                  <a:gsLst>
                    <a:gs pos="0">
                      <a:srgbClr val="FFFFFF"/>
                    </a:gs>
                    <a:gs pos="100000">
                      <a:srgbClr val="FFFFFF"/>
                    </a:gs>
                  </a:gsLst>
                  <a:lin ang="5400000" scaled="0"/>
                </a:gradFill>
                <a:latin typeface="+mj-lt"/>
              </a:rPr>
              <a:t> la </a:t>
            </a:r>
            <a:r>
              <a:rPr lang="en-US" sz="2059" dirty="0" err="1">
                <a:gradFill>
                  <a:gsLst>
                    <a:gs pos="0">
                      <a:srgbClr val="FFFFFF"/>
                    </a:gs>
                    <a:gs pos="100000">
                      <a:srgbClr val="FFFFFF"/>
                    </a:gs>
                  </a:gsLst>
                  <a:lin ang="5400000" scaled="0"/>
                </a:gradFill>
                <a:latin typeface="+mj-lt"/>
              </a:rPr>
              <a:t>sensación</a:t>
            </a:r>
            <a:r>
              <a:rPr lang="en-US" sz="2059" dirty="0">
                <a:gradFill>
                  <a:gsLst>
                    <a:gs pos="0">
                      <a:srgbClr val="FFFFFF"/>
                    </a:gs>
                    <a:gs pos="100000">
                      <a:srgbClr val="FFFFFF"/>
                    </a:gs>
                  </a:gsLst>
                  <a:lin ang="5400000" scaled="0"/>
                </a:gradFill>
                <a:latin typeface="+mj-lt"/>
              </a:rPr>
              <a:t> de </a:t>
            </a:r>
            <a:r>
              <a:rPr lang="en-US" sz="2059" dirty="0" err="1">
                <a:gradFill>
                  <a:gsLst>
                    <a:gs pos="0">
                      <a:srgbClr val="FFFFFF"/>
                    </a:gs>
                    <a:gs pos="100000">
                      <a:srgbClr val="FFFFFF"/>
                    </a:gs>
                  </a:gsLst>
                  <a:lin ang="5400000" scaled="0"/>
                </a:gradFill>
                <a:latin typeface="+mj-lt"/>
              </a:rPr>
              <a:t>pertener</a:t>
            </a:r>
            <a:r>
              <a:rPr lang="en-US" sz="2059" dirty="0">
                <a:gradFill>
                  <a:gsLst>
                    <a:gs pos="0">
                      <a:srgbClr val="FFFFFF"/>
                    </a:gs>
                    <a:gs pos="100000">
                      <a:srgbClr val="FFFFFF"/>
                    </a:gs>
                  </a:gsLst>
                  <a:lin ang="5400000" scaled="0"/>
                </a:gradFill>
                <a:latin typeface="+mj-lt"/>
              </a:rPr>
              <a:t> al </a:t>
            </a:r>
            <a:r>
              <a:rPr lang="en-US" sz="2059" dirty="0" err="1">
                <a:gradFill>
                  <a:gsLst>
                    <a:gs pos="0">
                      <a:srgbClr val="FFFFFF"/>
                    </a:gs>
                    <a:gs pos="100000">
                      <a:srgbClr val="FFFFFF"/>
                    </a:gs>
                  </a:gsLst>
                  <a:lin ang="5400000" scaled="0"/>
                </a:gradFill>
                <a:latin typeface="+mj-lt"/>
              </a:rPr>
              <a:t>mundo</a:t>
            </a:r>
            <a:r>
              <a:rPr lang="en-US" sz="2059" dirty="0">
                <a:gradFill>
                  <a:gsLst>
                    <a:gs pos="0">
                      <a:srgbClr val="FFFFFF"/>
                    </a:gs>
                    <a:gs pos="100000">
                      <a:srgbClr val="FFFFFF"/>
                    </a:gs>
                  </a:gsLst>
                  <a:lin ang="5400000" scaled="0"/>
                </a:gradFill>
                <a:latin typeface="+mj-lt"/>
              </a:rPr>
              <a:t> real.</a:t>
            </a:r>
          </a:p>
        </p:txBody>
      </p:sp>
    </p:spTree>
    <p:extLst>
      <p:ext uri="{BB962C8B-B14F-4D97-AF65-F5344CB8AC3E}">
        <p14:creationId xmlns:p14="http://schemas.microsoft.com/office/powerpoint/2010/main" val="28738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La </a:t>
            </a:r>
            <a:r>
              <a:rPr lang="en-US" dirty="0" err="1"/>
              <a:t>plataforma</a:t>
            </a:r>
            <a:r>
              <a:rPr lang="en-US" dirty="0"/>
              <a:t> .NET</a:t>
            </a:r>
          </a:p>
        </p:txBody>
      </p:sp>
    </p:spTree>
    <p:extLst>
      <p:ext uri="{BB962C8B-B14F-4D97-AF65-F5344CB8AC3E}">
        <p14:creationId xmlns:p14="http://schemas.microsoft.com/office/powerpoint/2010/main" val="22500412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VR vs AR</a:t>
            </a:r>
          </a:p>
        </p:txBody>
      </p:sp>
      <p:sp>
        <p:nvSpPr>
          <p:cNvPr id="7" name="Text Placeholder 5"/>
          <p:cNvSpPr>
            <a:spLocks noGrp="1"/>
          </p:cNvSpPr>
          <p:nvPr>
            <p:ph type="body" sz="quarter" idx="10"/>
          </p:nvPr>
        </p:nvSpPr>
        <p:spPr>
          <a:xfrm>
            <a:off x="201930" y="892121"/>
            <a:ext cx="8740142" cy="792032"/>
          </a:xfrm>
        </p:spPr>
        <p:txBody>
          <a:bodyPr/>
          <a:lstStyle/>
          <a:p>
            <a:r>
              <a:rPr lang="en-US" dirty="0" err="1"/>
              <a:t>Agumented</a:t>
            </a:r>
            <a:r>
              <a:rPr lang="en-US" dirty="0"/>
              <a:t> Reality</a:t>
            </a:r>
          </a:p>
          <a:p>
            <a:pPr lvl="1"/>
            <a:r>
              <a:rPr lang="en-US" dirty="0" err="1"/>
              <a:t>Coloca</a:t>
            </a:r>
            <a:r>
              <a:rPr lang="en-US" dirty="0"/>
              <a:t> </a:t>
            </a:r>
            <a:r>
              <a:rPr lang="en-US" dirty="0" err="1"/>
              <a:t>elementos</a:t>
            </a:r>
            <a:r>
              <a:rPr lang="en-US" dirty="0"/>
              <a:t> </a:t>
            </a:r>
            <a:r>
              <a:rPr lang="en-US" dirty="0" err="1"/>
              <a:t>virtuales</a:t>
            </a:r>
            <a:r>
              <a:rPr lang="en-US" dirty="0"/>
              <a:t> u </a:t>
            </a:r>
            <a:r>
              <a:rPr lang="en-US" dirty="0" err="1"/>
              <a:t>hologramas</a:t>
            </a:r>
            <a:r>
              <a:rPr lang="en-US" dirty="0"/>
              <a:t> </a:t>
            </a:r>
            <a:r>
              <a:rPr lang="en-US" dirty="0" err="1"/>
              <a:t>sobre</a:t>
            </a:r>
            <a:r>
              <a:rPr lang="en-US" dirty="0"/>
              <a:t> </a:t>
            </a:r>
            <a:r>
              <a:rPr lang="en-US" dirty="0" err="1"/>
              <a:t>tu</a:t>
            </a:r>
            <a:r>
              <a:rPr lang="en-US" dirty="0"/>
              <a:t> </a:t>
            </a:r>
            <a:r>
              <a:rPr lang="en-US" dirty="0" err="1"/>
              <a:t>entorno</a:t>
            </a:r>
            <a:endParaRPr lang="en-US" dirty="0"/>
          </a:p>
        </p:txBody>
      </p:sp>
      <p:pic>
        <p:nvPicPr>
          <p:cNvPr id="2050" name="Picture 2" descr="https://www.windowscentral.com/sites/wpcentral.com/files/styles/large/public/topic_images/2016/hololens-topic.png?itok=oPubtLY8"/>
          <p:cNvPicPr>
            <a:picLocks noChangeAspect="1" noChangeArrowheads="1"/>
          </p:cNvPicPr>
          <p:nvPr/>
        </p:nvPicPr>
        <p:blipFill rotWithShape="1">
          <a:blip r:embed="rId3">
            <a:extLst>
              <a:ext uri="{28A0092B-C50C-407E-A947-70E740481C1C}">
                <a14:useLocalDpi xmlns:a14="http://schemas.microsoft.com/office/drawing/2010/main" val="0"/>
              </a:ext>
            </a:extLst>
          </a:blip>
          <a:srcRect t="17439" b="19347"/>
          <a:stretch/>
        </p:blipFill>
        <p:spPr bwMode="auto">
          <a:xfrm>
            <a:off x="482062" y="2683803"/>
            <a:ext cx="2409142" cy="1521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meta 2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2205" y="2452847"/>
            <a:ext cx="2359592" cy="175199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roadtovr.com/wp-content/uploads/2014/10/magic-leap-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8823" y="2683804"/>
            <a:ext cx="2297089" cy="86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95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8"/>
                                        </p:tgtEl>
                                        <p:attrNameLst>
                                          <p:attrName>style.visibility</p:attrName>
                                        </p:attrNameLst>
                                      </p:cBhvr>
                                      <p:to>
                                        <p:strVal val="visible"/>
                                      </p:to>
                                    </p:set>
                                    <p:animEffect transition="in" filter="fade">
                                      <p:cBhvr>
                                        <p:cTn id="17"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155" y="205978"/>
            <a:ext cx="8473645" cy="857400"/>
          </a:xfrm>
        </p:spPr>
        <p:txBody>
          <a:bodyPr/>
          <a:lstStyle/>
          <a:p>
            <a:r>
              <a:rPr lang="en-US" dirty="0"/>
              <a:t>Hololens</a:t>
            </a:r>
            <a:endParaRPr lang="en-US" sz="2941" dirty="0">
              <a:gradFill>
                <a:gsLst>
                  <a:gs pos="10101">
                    <a:schemeClr val="tx1"/>
                  </a:gs>
                  <a:gs pos="54000">
                    <a:schemeClr val="tx1"/>
                  </a:gs>
                </a:gsLst>
                <a:lin ang="5400000" scaled="0"/>
              </a:gradFill>
            </a:endParaRPr>
          </a:p>
        </p:txBody>
      </p:sp>
      <p:sp>
        <p:nvSpPr>
          <p:cNvPr id="4" name="TextBox 3"/>
          <p:cNvSpPr txBox="1"/>
          <p:nvPr/>
        </p:nvSpPr>
        <p:spPr>
          <a:xfrm>
            <a:off x="213155" y="1077956"/>
            <a:ext cx="4153926" cy="579330"/>
          </a:xfrm>
          <a:prstGeom prst="rect">
            <a:avLst/>
          </a:prstGeom>
          <a:noFill/>
        </p:spPr>
        <p:txBody>
          <a:bodyPr wrap="square" lIns="134464" tIns="107571" rIns="134464" bIns="107571" rtlCol="0">
            <a:spAutoFit/>
          </a:bodyPr>
          <a:lstStyle/>
          <a:p>
            <a:pPr defTabSz="685775">
              <a:spcAft>
                <a:spcPts val="441"/>
              </a:spcAft>
              <a:defRPr/>
            </a:pPr>
            <a:r>
              <a:rPr lang="en-US" sz="2353" dirty="0">
                <a:solidFill>
                  <a:schemeClr val="bg1">
                    <a:lumMod val="50000"/>
                  </a:schemeClr>
                </a:solidFill>
                <a:latin typeface="Segoe UI Light"/>
              </a:rPr>
              <a:t>¿Qué son?</a:t>
            </a:r>
            <a:endParaRPr lang="en-US" sz="1765" dirty="0">
              <a:solidFill>
                <a:schemeClr val="bg1">
                  <a:lumMod val="50000"/>
                </a:schemeClr>
              </a:solidFill>
              <a:latin typeface="Segoe UI Light"/>
            </a:endParaRPr>
          </a:p>
        </p:txBody>
      </p:sp>
      <p:sp>
        <p:nvSpPr>
          <p:cNvPr id="9" name="Rectangle 8"/>
          <p:cNvSpPr/>
          <p:nvPr/>
        </p:nvSpPr>
        <p:spPr>
          <a:xfrm>
            <a:off x="201930" y="1844510"/>
            <a:ext cx="4631962" cy="2631490"/>
          </a:xfrm>
          <a:prstGeom prst="rect">
            <a:avLst/>
          </a:prstGeom>
        </p:spPr>
        <p:txBody>
          <a:bodyPr wrap="square">
            <a:spAutoFit/>
          </a:bodyPr>
          <a:lstStyle/>
          <a:p>
            <a:r>
              <a:rPr lang="en-US" sz="1500" dirty="0"/>
              <a:t>Microsoft HoloLens es el primer </a:t>
            </a:r>
            <a:r>
              <a:rPr lang="en-US" sz="1500" dirty="0" err="1"/>
              <a:t>ordenador</a:t>
            </a:r>
            <a:r>
              <a:rPr lang="en-US" sz="1500" dirty="0"/>
              <a:t> </a:t>
            </a:r>
            <a:r>
              <a:rPr lang="en-US" sz="1500" dirty="0" err="1"/>
              <a:t>holográfico</a:t>
            </a:r>
            <a:r>
              <a:rPr lang="en-US" sz="1500" dirty="0"/>
              <a:t> con Windows 10.</a:t>
            </a:r>
          </a:p>
          <a:p>
            <a:endParaRPr lang="en-US" sz="1500" dirty="0"/>
          </a:p>
          <a:p>
            <a:r>
              <a:rPr lang="en-US" sz="1500" dirty="0"/>
              <a:t>Es </a:t>
            </a:r>
            <a:r>
              <a:rPr lang="en-US" sz="1500" dirty="0" err="1"/>
              <a:t>totalmente</a:t>
            </a:r>
            <a:r>
              <a:rPr lang="en-US" sz="1500" dirty="0"/>
              <a:t> </a:t>
            </a:r>
            <a:r>
              <a:rPr lang="en-US" sz="1500" dirty="0" err="1"/>
              <a:t>independiente</a:t>
            </a:r>
            <a:r>
              <a:rPr lang="en-US" sz="1500" dirty="0"/>
              <a:t>, no </a:t>
            </a:r>
            <a:r>
              <a:rPr lang="en-US" sz="1500" dirty="0" err="1"/>
              <a:t>necesita</a:t>
            </a:r>
            <a:r>
              <a:rPr lang="en-US" sz="1500" dirty="0"/>
              <a:t> </a:t>
            </a:r>
            <a:r>
              <a:rPr lang="en-US" sz="1500" dirty="0" err="1"/>
              <a:t>ninguna</a:t>
            </a:r>
            <a:r>
              <a:rPr lang="en-US" sz="1500" dirty="0"/>
              <a:t> </a:t>
            </a:r>
            <a:r>
              <a:rPr lang="en-US" sz="1500" dirty="0" err="1"/>
              <a:t>conexión</a:t>
            </a:r>
            <a:r>
              <a:rPr lang="en-US" sz="1500" dirty="0"/>
              <a:t> a PC, </a:t>
            </a:r>
            <a:r>
              <a:rPr lang="en-US" sz="1500" dirty="0" err="1"/>
              <a:t>teléfono</a:t>
            </a:r>
            <a:r>
              <a:rPr lang="en-US" sz="1500" dirty="0"/>
              <a:t>, etc. </a:t>
            </a:r>
          </a:p>
          <a:p>
            <a:endParaRPr lang="en-US" sz="1500" dirty="0"/>
          </a:p>
          <a:p>
            <a:r>
              <a:rPr lang="en-US" sz="1500" dirty="0"/>
              <a:t>Microsoft HoloLens </a:t>
            </a:r>
            <a:r>
              <a:rPr lang="en-US" sz="1500" dirty="0" err="1"/>
              <a:t>permite</a:t>
            </a:r>
            <a:r>
              <a:rPr lang="en-US" sz="1500" dirty="0"/>
              <a:t> </a:t>
            </a:r>
            <a:r>
              <a:rPr lang="en-US" sz="1500" dirty="0" err="1"/>
              <a:t>anclar</a:t>
            </a:r>
            <a:r>
              <a:rPr lang="en-US" sz="1500" dirty="0"/>
              <a:t> </a:t>
            </a:r>
            <a:r>
              <a:rPr lang="en-US" sz="1500" dirty="0" err="1"/>
              <a:t>hologramas</a:t>
            </a:r>
            <a:r>
              <a:rPr lang="en-US" sz="1500" dirty="0"/>
              <a:t> </a:t>
            </a:r>
            <a:r>
              <a:rPr lang="en-US" sz="1500" dirty="0" err="1"/>
              <a:t>en</a:t>
            </a:r>
            <a:r>
              <a:rPr lang="en-US" sz="1500" dirty="0"/>
              <a:t> el </a:t>
            </a:r>
            <a:r>
              <a:rPr lang="en-US" sz="1500" dirty="0" err="1"/>
              <a:t>espacio</a:t>
            </a:r>
            <a:r>
              <a:rPr lang="en-US" sz="1500" dirty="0"/>
              <a:t> real </a:t>
            </a:r>
            <a:r>
              <a:rPr lang="en-US" sz="1500" dirty="0" err="1"/>
              <a:t>físico</a:t>
            </a:r>
            <a:r>
              <a:rPr lang="en-US" sz="1500" dirty="0"/>
              <a:t> </a:t>
            </a:r>
            <a:r>
              <a:rPr lang="en-US" sz="1500" dirty="0" err="1"/>
              <a:t>ofreciendo</a:t>
            </a:r>
            <a:r>
              <a:rPr lang="en-US" sz="1500" dirty="0"/>
              <a:t> </a:t>
            </a:r>
            <a:r>
              <a:rPr lang="en-US" sz="1500" dirty="0" err="1"/>
              <a:t>una</a:t>
            </a:r>
            <a:r>
              <a:rPr lang="en-US" sz="1500" dirty="0"/>
              <a:t> </a:t>
            </a:r>
            <a:r>
              <a:rPr lang="en-US" sz="1500" dirty="0" err="1"/>
              <a:t>nueva</a:t>
            </a:r>
            <a:r>
              <a:rPr lang="en-US" sz="1500" dirty="0"/>
              <a:t> forma de </a:t>
            </a:r>
            <a:r>
              <a:rPr lang="en-US" sz="1500" dirty="0" err="1"/>
              <a:t>interacción</a:t>
            </a:r>
            <a:endParaRPr lang="en-US" sz="1500" dirty="0"/>
          </a:p>
          <a:p>
            <a:endParaRPr lang="en-US" sz="1500" dirty="0"/>
          </a:p>
          <a:p>
            <a:r>
              <a:rPr lang="en-IN" sz="1500" dirty="0"/>
              <a:t>Microsoft </a:t>
            </a:r>
            <a:r>
              <a:rPr lang="en-IN" sz="1500" dirty="0" err="1"/>
              <a:t>Hololens</a:t>
            </a:r>
            <a:r>
              <a:rPr lang="en-IN" sz="1500" dirty="0"/>
              <a:t> </a:t>
            </a:r>
            <a:r>
              <a:rPr lang="en-IN" sz="1500" dirty="0" err="1"/>
              <a:t>soporta</a:t>
            </a:r>
            <a:r>
              <a:rPr lang="en-IN" sz="1500" dirty="0"/>
              <a:t> </a:t>
            </a:r>
            <a:r>
              <a:rPr lang="en-IN" sz="1500" dirty="0" err="1"/>
              <a:t>realidad</a:t>
            </a:r>
            <a:r>
              <a:rPr lang="en-IN" sz="1500" dirty="0"/>
              <a:t> </a:t>
            </a:r>
            <a:r>
              <a:rPr lang="en-IN" sz="1500" dirty="0" err="1"/>
              <a:t>aumentada</a:t>
            </a:r>
            <a:r>
              <a:rPr lang="en-IN" sz="1500" dirty="0"/>
              <a:t>.</a:t>
            </a:r>
            <a:endParaRPr lang="en-IN"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57552" y="1256886"/>
            <a:ext cx="3571875" cy="212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52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nodeType="after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1000"/>
                                        <p:tgtEl>
                                          <p:spTgt spid="1026"/>
                                        </p:tgtEl>
                                      </p:cBhvr>
                                    </p:animEffect>
                                    <p:anim calcmode="lin" valueType="num">
                                      <p:cBhvr>
                                        <p:cTn id="23" dur="1000" fill="hold"/>
                                        <p:tgtEl>
                                          <p:spTgt spid="1026"/>
                                        </p:tgtEl>
                                        <p:attrNameLst>
                                          <p:attrName>ppt_x</p:attrName>
                                        </p:attrNameLst>
                                      </p:cBhvr>
                                      <p:tavLst>
                                        <p:tav tm="0">
                                          <p:val>
                                            <p:strVal val="#ppt_x"/>
                                          </p:val>
                                        </p:tav>
                                        <p:tav tm="100000">
                                          <p:val>
                                            <p:strVal val="#ppt_x"/>
                                          </p:val>
                                        </p:tav>
                                      </p:tavLst>
                                    </p:anim>
                                    <p:anim calcmode="lin" valueType="num">
                                      <p:cBhvr>
                                        <p:cTn id="2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a:t>Hololens</a:t>
            </a:r>
            <a:endParaRPr lang="en-US" sz="2941" dirty="0">
              <a:gradFill>
                <a:gsLst>
                  <a:gs pos="10101">
                    <a:schemeClr val="tx1"/>
                  </a:gs>
                  <a:gs pos="54000">
                    <a:schemeClr val="tx1"/>
                  </a:gs>
                </a:gsLst>
                <a:lin ang="5400000" scaled="0"/>
              </a:gradFill>
            </a:endParaRPr>
          </a:p>
        </p:txBody>
      </p:sp>
      <p:sp>
        <p:nvSpPr>
          <p:cNvPr id="4" name="TextBox 3"/>
          <p:cNvSpPr txBox="1"/>
          <p:nvPr/>
        </p:nvSpPr>
        <p:spPr>
          <a:xfrm>
            <a:off x="213155" y="1077956"/>
            <a:ext cx="4153926" cy="579330"/>
          </a:xfrm>
          <a:prstGeom prst="rect">
            <a:avLst/>
          </a:prstGeom>
          <a:noFill/>
        </p:spPr>
        <p:txBody>
          <a:bodyPr wrap="square" lIns="134464" tIns="107571" rIns="134464" bIns="107571" rtlCol="0">
            <a:spAutoFit/>
          </a:bodyPr>
          <a:lstStyle/>
          <a:p>
            <a:pPr defTabSz="685775">
              <a:spcAft>
                <a:spcPts val="441"/>
              </a:spcAft>
              <a:defRPr/>
            </a:pPr>
            <a:r>
              <a:rPr lang="en-US" sz="2353" dirty="0" err="1">
                <a:solidFill>
                  <a:schemeClr val="bg1">
                    <a:lumMod val="50000"/>
                  </a:schemeClr>
                </a:solidFill>
                <a:latin typeface="Segoe UI Light"/>
              </a:rPr>
              <a:t>Principales</a:t>
            </a:r>
            <a:r>
              <a:rPr lang="en-US" sz="2353" dirty="0">
                <a:solidFill>
                  <a:schemeClr val="bg1">
                    <a:lumMod val="50000"/>
                  </a:schemeClr>
                </a:solidFill>
                <a:latin typeface="Segoe UI Light"/>
              </a:rPr>
              <a:t> </a:t>
            </a:r>
            <a:r>
              <a:rPr lang="en-US" sz="2353" dirty="0" err="1">
                <a:solidFill>
                  <a:schemeClr val="bg1">
                    <a:lumMod val="50000"/>
                  </a:schemeClr>
                </a:solidFill>
                <a:latin typeface="Segoe UI Light"/>
              </a:rPr>
              <a:t>características</a:t>
            </a:r>
            <a:endParaRPr lang="en-US" sz="1765" dirty="0">
              <a:solidFill>
                <a:schemeClr val="bg1">
                  <a:lumMod val="50000"/>
                </a:schemeClr>
              </a:solidFill>
              <a:latin typeface="Segoe UI Light"/>
            </a:endParaRPr>
          </a:p>
        </p:txBody>
      </p:sp>
      <p:sp>
        <p:nvSpPr>
          <p:cNvPr id="9" name="Rectangle 8"/>
          <p:cNvSpPr/>
          <p:nvPr/>
        </p:nvSpPr>
        <p:spPr>
          <a:xfrm>
            <a:off x="201930" y="1844510"/>
            <a:ext cx="4631962" cy="2308324"/>
          </a:xfrm>
          <a:prstGeom prst="rect">
            <a:avLst/>
          </a:prstGeom>
        </p:spPr>
        <p:txBody>
          <a:bodyPr wrap="square">
            <a:spAutoFit/>
          </a:bodyPr>
          <a:lstStyle/>
          <a:p>
            <a:pPr marL="342900" indent="-342900">
              <a:buFont typeface="+mj-lt"/>
              <a:buAutoNum type="arabicPeriod"/>
            </a:pPr>
            <a:r>
              <a:rPr lang="en-IN" sz="2400" dirty="0" err="1"/>
              <a:t>Cámara</a:t>
            </a:r>
            <a:endParaRPr lang="en-IN" sz="2400" dirty="0"/>
          </a:p>
          <a:p>
            <a:pPr marL="342900" indent="-342900">
              <a:buFont typeface="+mj-lt"/>
              <a:buAutoNum type="arabicPeriod"/>
            </a:pPr>
            <a:r>
              <a:rPr lang="en-IN" sz="2400" dirty="0"/>
              <a:t>PC</a:t>
            </a:r>
          </a:p>
          <a:p>
            <a:pPr marL="342900" indent="-342900">
              <a:buFont typeface="+mj-lt"/>
              <a:buAutoNum type="arabicPeriod"/>
            </a:pPr>
            <a:r>
              <a:rPr lang="en-IN" sz="2400" dirty="0" err="1"/>
              <a:t>Lentes</a:t>
            </a:r>
            <a:endParaRPr lang="en-IN" sz="2400" dirty="0"/>
          </a:p>
          <a:p>
            <a:pPr marL="342900" indent="-342900">
              <a:buFont typeface="+mj-lt"/>
              <a:buAutoNum type="arabicPeriod"/>
            </a:pPr>
            <a:r>
              <a:rPr lang="en-IN" sz="2400" dirty="0"/>
              <a:t>Audio</a:t>
            </a:r>
          </a:p>
          <a:p>
            <a:pPr marL="342900" indent="-342900">
              <a:buFont typeface="+mj-lt"/>
              <a:buAutoNum type="arabicPeriod"/>
            </a:pPr>
            <a:r>
              <a:rPr lang="en-IN" sz="2400" dirty="0" err="1"/>
              <a:t>Sensores</a:t>
            </a:r>
            <a:endParaRPr lang="en-IN" sz="2400" dirty="0"/>
          </a:p>
          <a:p>
            <a:pPr marL="342900" indent="-342900">
              <a:buFont typeface="+mj-lt"/>
              <a:buAutoNum type="arabicPeriod"/>
            </a:pPr>
            <a:r>
              <a:rPr lang="en-IN" sz="2400" dirty="0" err="1"/>
              <a:t>Botones</a:t>
            </a:r>
            <a:endParaRPr lang="en-IN" sz="2400" dirty="0"/>
          </a:p>
        </p:txBody>
      </p:sp>
      <p:pic>
        <p:nvPicPr>
          <p:cNvPr id="6" name="Content Placeholder 4" descr="ff_hololens_2.png"/>
          <p:cNvPicPr>
            <a:picLocks noGrp="1" noChangeAspect="1"/>
          </p:cNvPicPr>
          <p:nvPr/>
        </p:nvPicPr>
        <p:blipFill>
          <a:blip r:embed="rId3" cstate="print"/>
          <a:stretch>
            <a:fillRect/>
          </a:stretch>
        </p:blipFill>
        <p:spPr>
          <a:xfrm>
            <a:off x="5554370" y="1657269"/>
            <a:ext cx="3028950" cy="1219069"/>
          </a:xfrm>
          <a:prstGeom prst="rect">
            <a:avLst/>
          </a:prstGeom>
        </p:spPr>
      </p:pic>
    </p:spTree>
    <p:extLst>
      <p:ext uri="{BB962C8B-B14F-4D97-AF65-F5344CB8AC3E}">
        <p14:creationId xmlns:p14="http://schemas.microsoft.com/office/powerpoint/2010/main" val="276248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500" dirty="0"/>
              <a:t>Un </a:t>
            </a:r>
            <a:r>
              <a:rPr lang="en-US" sz="4500" dirty="0" err="1"/>
              <a:t>vistazo</a:t>
            </a:r>
            <a:r>
              <a:rPr lang="en-US" sz="4500" dirty="0"/>
              <a:t> a las HoloLens</a:t>
            </a:r>
          </a:p>
        </p:txBody>
      </p:sp>
    </p:spTree>
    <p:extLst>
      <p:ext uri="{BB962C8B-B14F-4D97-AF65-F5344CB8AC3E}">
        <p14:creationId xmlns:p14="http://schemas.microsoft.com/office/powerpoint/2010/main" val="61202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a:t>Desarrollo</a:t>
            </a:r>
            <a:endParaRPr lang="en-US" sz="2941" dirty="0">
              <a:gradFill>
                <a:gsLst>
                  <a:gs pos="10101">
                    <a:schemeClr val="tx1"/>
                  </a:gs>
                  <a:gs pos="54000">
                    <a:schemeClr val="tx1"/>
                  </a:gs>
                </a:gsLst>
                <a:lin ang="5400000" scaled="0"/>
              </a:gradFill>
            </a:endParaRPr>
          </a:p>
        </p:txBody>
      </p:sp>
      <p:sp>
        <p:nvSpPr>
          <p:cNvPr id="9" name="Rectangle 8"/>
          <p:cNvSpPr/>
          <p:nvPr/>
        </p:nvSpPr>
        <p:spPr>
          <a:xfrm>
            <a:off x="201930" y="1063378"/>
            <a:ext cx="8238686" cy="2025939"/>
          </a:xfrm>
          <a:prstGeom prst="rect">
            <a:avLst/>
          </a:prstGeom>
        </p:spPr>
        <p:txBody>
          <a:bodyPr wrap="square">
            <a:spAutoFit/>
          </a:bodyPr>
          <a:lstStyle/>
          <a:p>
            <a:r>
              <a:rPr lang="es-ES" sz="1800" dirty="0">
                <a:solidFill>
                  <a:srgbClr val="7F7F7F"/>
                </a:solidFill>
                <a:latin typeface="Segoe UI Light (Cuerpo)"/>
                <a:cs typeface="Helvetica Neue Light"/>
              </a:rPr>
              <a:t>El SDK:</a:t>
            </a:r>
          </a:p>
          <a:p>
            <a:pPr marL="342900" indent="-342900">
              <a:buFont typeface="Arial" charset="0"/>
              <a:buChar char="•"/>
            </a:pPr>
            <a:r>
              <a:rPr lang="es-ES" sz="1800" dirty="0">
                <a:solidFill>
                  <a:srgbClr val="7F7F7F"/>
                </a:solidFill>
                <a:latin typeface="Segoe UI Light (Cuerpo)"/>
                <a:cs typeface="Helvetica Neue Light"/>
              </a:rPr>
              <a:t>Plantillas Visual Studio</a:t>
            </a:r>
          </a:p>
          <a:p>
            <a:pPr marL="342900" indent="-342900">
              <a:buFont typeface="Arial" charset="0"/>
              <a:buChar char="•"/>
            </a:pPr>
            <a:r>
              <a:rPr lang="es-ES" sz="1800" dirty="0">
                <a:solidFill>
                  <a:srgbClr val="7F7F7F"/>
                </a:solidFill>
                <a:latin typeface="Segoe UI Light (Cuerpo)"/>
                <a:cs typeface="Helvetica Neue Light"/>
              </a:rPr>
              <a:t>Emulador </a:t>
            </a:r>
          </a:p>
          <a:p>
            <a:pPr marL="342900" indent="-342900">
              <a:buFont typeface="Arial" charset="0"/>
              <a:buChar char="•"/>
            </a:pPr>
            <a:r>
              <a:rPr lang="es-ES" sz="1800" dirty="0" err="1">
                <a:solidFill>
                  <a:srgbClr val="7F7F7F"/>
                </a:solidFill>
                <a:latin typeface="Segoe UI Light (Cuerpo)"/>
                <a:cs typeface="Helvetica Neue Light"/>
              </a:rPr>
              <a:t>Unity</a:t>
            </a:r>
            <a:r>
              <a:rPr lang="es-ES" sz="1800" dirty="0">
                <a:solidFill>
                  <a:srgbClr val="7F7F7F"/>
                </a:solidFill>
                <a:latin typeface="Segoe UI Light (Cuerpo)"/>
                <a:cs typeface="Helvetica Neue Light"/>
              </a:rPr>
              <a:t> 5.4 para </a:t>
            </a:r>
            <a:r>
              <a:rPr lang="es-ES" sz="1800" dirty="0" err="1">
                <a:solidFill>
                  <a:srgbClr val="7F7F7F"/>
                </a:solidFill>
                <a:latin typeface="Segoe UI Light (Cuerpo)"/>
                <a:cs typeface="Helvetica Neue Light"/>
              </a:rPr>
              <a:t>HoloLens</a:t>
            </a:r>
            <a:endParaRPr lang="es-ES" sz="1800" dirty="0">
              <a:solidFill>
                <a:srgbClr val="7F7F7F"/>
              </a:solidFill>
              <a:latin typeface="Segoe UI Light (Cuerpo)"/>
              <a:cs typeface="Helvetica Neue Light"/>
            </a:endParaRPr>
          </a:p>
          <a:p>
            <a:endParaRPr lang="es-ES" sz="1800" dirty="0">
              <a:solidFill>
                <a:srgbClr val="7F7F7F"/>
              </a:solidFill>
              <a:latin typeface="Segoe UI Light (Cuerpo)"/>
              <a:cs typeface="Helvetica Neue Light"/>
            </a:endParaRPr>
          </a:p>
          <a:p>
            <a:endParaRPr lang="en-IN" sz="1800" dirty="0"/>
          </a:p>
          <a:p>
            <a:pPr defTabSz="685775">
              <a:spcAft>
                <a:spcPts val="441"/>
              </a:spcAft>
              <a:defRPr/>
            </a:pPr>
            <a:endParaRPr lang="en-US" sz="1765" dirty="0">
              <a:solidFill>
                <a:schemeClr val="bg1">
                  <a:lumMod val="50000"/>
                </a:schemeClr>
              </a:solidFill>
              <a:latin typeface="Segoe UI Light"/>
            </a:endParaRPr>
          </a:p>
        </p:txBody>
      </p:sp>
    </p:spTree>
    <p:extLst>
      <p:ext uri="{BB962C8B-B14F-4D97-AF65-F5344CB8AC3E}">
        <p14:creationId xmlns:p14="http://schemas.microsoft.com/office/powerpoint/2010/main" val="342824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201930" y="1063377"/>
            <a:ext cx="8630343" cy="3113651"/>
          </a:xfrm>
        </p:spPr>
        <p:txBody>
          <a:bodyPr/>
          <a:lstStyle/>
          <a:p>
            <a:r>
              <a:rPr lang="es-ES" sz="2400" b="1" dirty="0" err="1"/>
              <a:t>Engine</a:t>
            </a:r>
            <a:r>
              <a:rPr lang="es-ES" sz="2400" dirty="0"/>
              <a:t> moderno de videojuegos basado en componentes.</a:t>
            </a:r>
          </a:p>
          <a:p>
            <a:r>
              <a:rPr lang="es-ES" sz="2400" dirty="0"/>
              <a:t>Permite crear </a:t>
            </a:r>
            <a:r>
              <a:rPr lang="es-ES" sz="2400" b="1" dirty="0"/>
              <a:t>juegos</a:t>
            </a:r>
            <a:r>
              <a:rPr lang="es-ES" sz="2400" dirty="0"/>
              <a:t> y </a:t>
            </a:r>
            <a:r>
              <a:rPr lang="es-ES" sz="2400" b="1" dirty="0"/>
              <a:t>Apps</a:t>
            </a:r>
            <a:r>
              <a:rPr lang="es-ES" sz="2400" dirty="0"/>
              <a:t>.</a:t>
            </a:r>
          </a:p>
          <a:p>
            <a:r>
              <a:rPr lang="es-ES" sz="2400" b="1" dirty="0"/>
              <a:t>Plataformas</a:t>
            </a:r>
            <a:r>
              <a:rPr lang="es-ES" sz="2400" dirty="0"/>
              <a:t> soportadas: Windows, Linux, </a:t>
            </a:r>
            <a:r>
              <a:rPr lang="es-ES" sz="2400" dirty="0" err="1"/>
              <a:t>MacOS</a:t>
            </a:r>
            <a:r>
              <a:rPr lang="es-ES" sz="2400" dirty="0"/>
              <a:t>, </a:t>
            </a:r>
            <a:r>
              <a:rPr lang="es-ES" sz="2400" dirty="0" err="1"/>
              <a:t>Ios</a:t>
            </a:r>
            <a:r>
              <a:rPr lang="es-ES" sz="2400" dirty="0"/>
              <a:t>, Android y UWP.</a:t>
            </a:r>
          </a:p>
        </p:txBody>
      </p:sp>
      <p:sp>
        <p:nvSpPr>
          <p:cNvPr id="4" name="Título 3"/>
          <p:cNvSpPr>
            <a:spLocks noGrp="1"/>
          </p:cNvSpPr>
          <p:nvPr>
            <p:ph type="title"/>
          </p:nvPr>
        </p:nvSpPr>
        <p:spPr/>
        <p:txBody>
          <a:bodyPr/>
          <a:lstStyle/>
          <a:p>
            <a:r>
              <a:rPr lang="es-ES" dirty="0"/>
              <a:t>Wave </a:t>
            </a:r>
            <a:r>
              <a:rPr lang="es-ES" dirty="0" err="1"/>
              <a:t>Engine</a:t>
            </a:r>
            <a:endParaRPr lang="es-ES" dirty="0"/>
          </a:p>
        </p:txBody>
      </p:sp>
    </p:spTree>
    <p:extLst>
      <p:ext uri="{BB962C8B-B14F-4D97-AF65-F5344CB8AC3E}">
        <p14:creationId xmlns:p14="http://schemas.microsoft.com/office/powerpoint/2010/main" val="32444254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7200" y="205978"/>
            <a:ext cx="8229600" cy="686142"/>
          </a:xfrm>
        </p:spPr>
        <p:txBody>
          <a:bodyPr/>
          <a:lstStyle/>
          <a:p>
            <a:r>
              <a:rPr lang="en-US" dirty="0"/>
              <a:t>Wave Engine</a:t>
            </a:r>
          </a:p>
        </p:txBody>
      </p:sp>
      <p:pic>
        <p:nvPicPr>
          <p:cNvPr id="6146" name="Picture 2" descr="https://pbs.twimg.com/media/Ci5tfDdXIAEprf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505" y="722874"/>
            <a:ext cx="2689274" cy="39743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70009" y="892120"/>
            <a:ext cx="4832290" cy="1232584"/>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5"/>
          <a:stretch>
            <a:fillRect/>
          </a:stretch>
        </p:blipFill>
        <p:spPr>
          <a:xfrm>
            <a:off x="594115" y="2463276"/>
            <a:ext cx="3977885" cy="2233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551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err="1"/>
              <a:t>Interacción</a:t>
            </a:r>
            <a:endParaRPr lang="en-US" sz="2941" dirty="0">
              <a:gradFill>
                <a:gsLst>
                  <a:gs pos="10101">
                    <a:schemeClr val="tx1"/>
                  </a:gs>
                  <a:gs pos="54000">
                    <a:schemeClr val="tx1"/>
                  </a:gs>
                </a:gsLst>
                <a:lin ang="5400000" scaled="0"/>
              </a:gradFill>
            </a:endParaRPr>
          </a:p>
        </p:txBody>
      </p:sp>
      <p:sp>
        <p:nvSpPr>
          <p:cNvPr id="9" name="Rectangle 8"/>
          <p:cNvSpPr/>
          <p:nvPr/>
        </p:nvSpPr>
        <p:spPr>
          <a:xfrm>
            <a:off x="201930" y="1063378"/>
            <a:ext cx="8238686" cy="1748940"/>
          </a:xfrm>
          <a:prstGeom prst="rect">
            <a:avLst/>
          </a:prstGeom>
        </p:spPr>
        <p:txBody>
          <a:bodyPr wrap="square">
            <a:spAutoFit/>
          </a:bodyPr>
          <a:lstStyle/>
          <a:p>
            <a:pPr marL="342900" indent="-342900">
              <a:buFont typeface="+mj-lt"/>
              <a:buAutoNum type="arabicPeriod"/>
            </a:pPr>
            <a:r>
              <a:rPr lang="en-IN" sz="1800" dirty="0"/>
              <a:t>Mirada (Gaze)</a:t>
            </a:r>
          </a:p>
          <a:p>
            <a:pPr marL="342900" indent="-342900">
              <a:buFont typeface="+mj-lt"/>
              <a:buAutoNum type="arabicPeriod"/>
            </a:pPr>
            <a:r>
              <a:rPr lang="en-IN" sz="1800" dirty="0" err="1"/>
              <a:t>Gestos</a:t>
            </a:r>
            <a:endParaRPr lang="en-IN" sz="1800" dirty="0"/>
          </a:p>
          <a:p>
            <a:pPr marL="342900" indent="-342900">
              <a:buFont typeface="+mj-lt"/>
              <a:buAutoNum type="arabicPeriod"/>
            </a:pPr>
            <a:r>
              <a:rPr lang="en-IN" sz="1800" dirty="0" err="1"/>
              <a:t>Voz</a:t>
            </a:r>
            <a:endParaRPr lang="en-IN" sz="1800" dirty="0"/>
          </a:p>
          <a:p>
            <a:pPr marL="342900" indent="-342900">
              <a:buFont typeface="+mj-lt"/>
              <a:buAutoNum type="arabicPeriod"/>
            </a:pPr>
            <a:r>
              <a:rPr lang="en-IN" sz="1800" dirty="0" err="1"/>
              <a:t>Sonido</a:t>
            </a:r>
            <a:r>
              <a:rPr lang="en-IN" sz="1800" dirty="0"/>
              <a:t> especial</a:t>
            </a:r>
          </a:p>
          <a:p>
            <a:pPr marL="342900" indent="-342900">
              <a:buFont typeface="+mj-lt"/>
              <a:buAutoNum type="arabicPeriod"/>
            </a:pPr>
            <a:r>
              <a:rPr lang="en-IN" sz="1800" dirty="0"/>
              <a:t>Spatial mapping</a:t>
            </a:r>
          </a:p>
          <a:p>
            <a:pPr defTabSz="685775">
              <a:spcAft>
                <a:spcPts val="441"/>
              </a:spcAft>
              <a:defRPr/>
            </a:pPr>
            <a:endParaRPr lang="en-US" sz="1765" dirty="0">
              <a:solidFill>
                <a:schemeClr val="bg1">
                  <a:lumMod val="50000"/>
                </a:schemeClr>
              </a:solidFill>
              <a:latin typeface="Segoe UI Light"/>
            </a:endParaRPr>
          </a:p>
        </p:txBody>
      </p:sp>
    </p:spTree>
    <p:extLst>
      <p:ext uri="{BB962C8B-B14F-4D97-AF65-F5344CB8AC3E}">
        <p14:creationId xmlns:p14="http://schemas.microsoft.com/office/powerpoint/2010/main" val="42214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App holográfica</a:t>
            </a:r>
          </a:p>
        </p:txBody>
      </p:sp>
      <p:pic>
        <p:nvPicPr>
          <p:cNvPr id="4" name="Imagen 3"/>
          <p:cNvPicPr>
            <a:picLocks noChangeAspect="1"/>
          </p:cNvPicPr>
          <p:nvPr/>
        </p:nvPicPr>
        <p:blipFill>
          <a:blip r:embed="rId2"/>
          <a:stretch>
            <a:fillRect/>
          </a:stretch>
        </p:blipFill>
        <p:spPr>
          <a:xfrm>
            <a:off x="1552559" y="1301519"/>
            <a:ext cx="6038881" cy="3114153"/>
          </a:xfrm>
          <a:prstGeom prst="rect">
            <a:avLst/>
          </a:prstGeom>
        </p:spPr>
      </p:pic>
    </p:spTree>
    <p:extLst>
      <p:ext uri="{BB962C8B-B14F-4D97-AF65-F5344CB8AC3E}">
        <p14:creationId xmlns:p14="http://schemas.microsoft.com/office/powerpoint/2010/main" val="292849106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500" dirty="0"/>
              <a:t>App </a:t>
            </a:r>
            <a:r>
              <a:rPr lang="en-US" sz="4500" dirty="0" err="1"/>
              <a:t>Holográfica</a:t>
            </a:r>
            <a:endParaRPr lang="en-US" sz="4500" dirty="0"/>
          </a:p>
        </p:txBody>
      </p:sp>
    </p:spTree>
    <p:extLst>
      <p:ext uri="{BB962C8B-B14F-4D97-AF65-F5344CB8AC3E}">
        <p14:creationId xmlns:p14="http://schemas.microsoft.com/office/powerpoint/2010/main" val="126010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7134"/>
            <a:ext cx="7959516" cy="674749"/>
          </a:xfrm>
        </p:spPr>
        <p:txBody>
          <a:bodyPr/>
          <a:lstStyle/>
          <a:p>
            <a:r>
              <a:rPr lang="en-US" dirty="0"/>
              <a:t>La </a:t>
            </a:r>
            <a:r>
              <a:rPr lang="en-US" dirty="0" err="1"/>
              <a:t>plataforma</a:t>
            </a:r>
            <a:r>
              <a:rPr lang="en-US" dirty="0"/>
              <a:t> .NET</a:t>
            </a:r>
          </a:p>
        </p:txBody>
      </p:sp>
      <p:sp>
        <p:nvSpPr>
          <p:cNvPr id="57" name="Rectangle 56"/>
          <p:cNvSpPr/>
          <p:nvPr/>
        </p:nvSpPr>
        <p:spPr>
          <a:xfrm>
            <a:off x="4958839" y="2017409"/>
            <a:ext cx="329262" cy="378826"/>
          </a:xfrm>
          <a:prstGeom prst="rect">
            <a:avLst/>
          </a:prstGeom>
        </p:spPr>
        <p:txBody>
          <a:bodyPr wrap="none" lIns="134464" tIns="107571" rIns="134464" bIns="107571">
            <a:spAutoFit/>
          </a:bodyPr>
          <a:lstStyle/>
          <a:p>
            <a:pPr defTabSz="672161">
              <a:defRPr/>
            </a:pPr>
            <a:r>
              <a:rPr lang="en-US" sz="1050" dirty="0">
                <a:solidFill>
                  <a:schemeClr val="bg1"/>
                </a:solidFill>
                <a:latin typeface="Segoe UI Semibold" panose="020B0702040204020203" pitchFamily="34" charset="0"/>
                <a:cs typeface="Segoe UI Semibold" panose="020B0702040204020203" pitchFamily="34" charset="0"/>
              </a:rPr>
              <a:t>*</a:t>
            </a:r>
            <a:endParaRPr lang="en-US" sz="1050" dirty="0">
              <a:solidFill>
                <a:sysClr val="windowText" lastClr="000000"/>
              </a:solidFill>
              <a:latin typeface="Segoe UI Semibold" panose="020B0702040204020203" pitchFamily="34" charset="0"/>
              <a:cs typeface="Segoe UI Semibold" panose="020B0702040204020203" pitchFamily="34" charset="0"/>
            </a:endParaRPr>
          </a:p>
        </p:txBody>
      </p:sp>
      <p:grpSp>
        <p:nvGrpSpPr>
          <p:cNvPr id="41" name="Group 40"/>
          <p:cNvGrpSpPr/>
          <p:nvPr/>
        </p:nvGrpSpPr>
        <p:grpSpPr>
          <a:xfrm>
            <a:off x="807056" y="3950004"/>
            <a:ext cx="6622338" cy="840398"/>
            <a:chOff x="1973256" y="5222473"/>
            <a:chExt cx="8553106" cy="1120850"/>
          </a:xfrm>
        </p:grpSpPr>
        <p:sp>
          <p:nvSpPr>
            <p:cNvPr id="45" name="TextBox 44"/>
            <p:cNvSpPr txBox="1"/>
            <p:nvPr/>
          </p:nvSpPr>
          <p:spPr>
            <a:xfrm>
              <a:off x="1973256" y="5222473"/>
              <a:ext cx="8553106" cy="1120850"/>
            </a:xfrm>
            <a:prstGeom prst="rect">
              <a:avLst/>
            </a:prstGeom>
            <a:solidFill>
              <a:schemeClr val="accent5"/>
            </a:solidFill>
          </p:spPr>
          <p:txBody>
            <a:bodyPr wrap="square" lIns="134464" tIns="107571" rIns="134464" bIns="107571" rtlCol="0" anchor="ctr">
              <a:noAutofit/>
            </a:bodyPr>
            <a:lstStyle/>
            <a:p>
              <a:pPr algn="ctr" defTabSz="672161">
                <a:lnSpc>
                  <a:spcPct val="90000"/>
                </a:lnSpc>
                <a:defRPr/>
              </a:pPr>
              <a:endParaRPr lang="en-US" sz="1176" dirty="0">
                <a:solidFill>
                  <a:sysClr val="windowText" lastClr="000000"/>
                </a:solidFill>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34464" tIns="107571" rIns="134464" bIns="10757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defTabSz="685668">
                <a:defRPr/>
              </a:pPr>
              <a:r>
                <a:rPr lang="en-US" sz="1176" b="1" dirty="0">
                  <a:gradFill>
                    <a:gsLst>
                      <a:gs pos="2804">
                        <a:srgbClr val="505050"/>
                      </a:gs>
                      <a:gs pos="26000">
                        <a:srgbClr val="505050"/>
                      </a:gs>
                    </a:gsLst>
                    <a:lin ang="5400000" scaled="1"/>
                  </a:gradFill>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34464" tIns="107571" rIns="134464" bIns="10757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668">
                <a:defRPr/>
              </a:pPr>
              <a:r>
                <a:rPr lang="en-US" sz="1176" dirty="0"/>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34464" tIns="107571" rIns="134464" bIns="10757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668">
                <a:defRPr/>
              </a:pPr>
              <a:r>
                <a:rPr lang="en-US" sz="1176" dirty="0"/>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34464" tIns="107571" rIns="134464" bIns="10757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668">
                <a:defRPr/>
              </a:pPr>
              <a:r>
                <a:rPr lang="en-US" sz="1176" dirty="0"/>
                <a:t>COMMON INFRASTRUCTURE</a:t>
              </a:r>
            </a:p>
          </p:txBody>
        </p:sp>
      </p:grpSp>
      <p:grpSp>
        <p:nvGrpSpPr>
          <p:cNvPr id="67" name="Group 66"/>
          <p:cNvGrpSpPr/>
          <p:nvPr/>
        </p:nvGrpSpPr>
        <p:grpSpPr>
          <a:xfrm>
            <a:off x="5244312" y="890972"/>
            <a:ext cx="2185036" cy="1748029"/>
            <a:chOff x="7132627" y="1211287"/>
            <a:chExt cx="2971800" cy="2377440"/>
          </a:xfrm>
        </p:grpSpPr>
        <p:grpSp>
          <p:nvGrpSpPr>
            <p:cNvPr id="68" name="Group 67"/>
            <p:cNvGrpSpPr/>
            <p:nvPr/>
          </p:nvGrpSpPr>
          <p:grpSpPr>
            <a:xfrm>
              <a:off x="7132627" y="1211287"/>
              <a:ext cx="2971800" cy="2377440"/>
              <a:chOff x="7489548" y="1582078"/>
              <a:chExt cx="2917390" cy="2331366"/>
            </a:xfrm>
            <a:solidFill>
              <a:schemeClr val="accent6"/>
            </a:solidFill>
          </p:grpSpPr>
          <p:sp>
            <p:nvSpPr>
              <p:cNvPr id="73" name="Rectangle 72"/>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34464" tIns="107571" rIns="134464" bIns="107571" numCol="1" rtlCol="0" anchor="t" anchorCtr="0" compatLnSpc="1">
                <a:prstTxWarp prst="textNoShape">
                  <a:avLst/>
                </a:prstTxWarp>
              </a:bodyPr>
              <a:lstStyle/>
              <a:p>
                <a:pPr defTabSz="670965">
                  <a:lnSpc>
                    <a:spcPct val="90000"/>
                  </a:lnSpc>
                  <a:defRPr/>
                </a:pPr>
                <a:r>
                  <a:rPr lang="en-US" sz="2059" dirty="0">
                    <a:gradFill>
                      <a:gsLst>
                        <a:gs pos="14679">
                          <a:srgbClr val="FFFFFF"/>
                        </a:gs>
                        <a:gs pos="38000">
                          <a:srgbClr val="FFFFFF"/>
                        </a:gs>
                      </a:gsLst>
                      <a:lin ang="5400000" scaled="1"/>
                    </a:gradFill>
                    <a:latin typeface="Segoe UI Light"/>
                  </a:rPr>
                  <a:t> </a:t>
                </a:r>
              </a:p>
            </p:txBody>
          </p:sp>
          <p:sp>
            <p:nvSpPr>
              <p:cNvPr id="74" name="TextBox 73"/>
              <p:cNvSpPr txBox="1"/>
              <p:nvPr/>
            </p:nvSpPr>
            <p:spPr>
              <a:xfrm>
                <a:off x="7489548" y="1582078"/>
                <a:ext cx="2917390" cy="627676"/>
              </a:xfrm>
              <a:prstGeom prst="rect">
                <a:avLst/>
              </a:prstGeom>
              <a:solidFill>
                <a:schemeClr val="accent6">
                  <a:lumMod val="75000"/>
                </a:schemeClr>
              </a:solidFill>
            </p:spPr>
            <p:txBody>
              <a:bodyPr wrap="square" lIns="134464" tIns="107571" rIns="134464" bIns="10757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685668">
                  <a:defRPr/>
                </a:pPr>
                <a:r>
                  <a:rPr lang="en-US" sz="1471" b="1" dirty="0">
                    <a:latin typeface="+mn-lt"/>
                  </a:rPr>
                  <a:t>XAMARIN</a:t>
                </a:r>
              </a:p>
            </p:txBody>
          </p:sp>
        </p:grpSp>
        <p:grpSp>
          <p:nvGrpSpPr>
            <p:cNvPr id="69" name="Group 68"/>
            <p:cNvGrpSpPr/>
            <p:nvPr/>
          </p:nvGrpSpPr>
          <p:grpSpPr>
            <a:xfrm>
              <a:off x="7223760" y="2102819"/>
              <a:ext cx="2788920" cy="1234440"/>
              <a:chOff x="7223760" y="2102819"/>
              <a:chExt cx="2788920" cy="1234440"/>
            </a:xfrm>
          </p:grpSpPr>
          <p:sp>
            <p:nvSpPr>
              <p:cNvPr id="70" name="TextBox 69"/>
              <p:cNvSpPr txBox="1"/>
              <p:nvPr/>
            </p:nvSpPr>
            <p:spPr>
              <a:xfrm>
                <a:off x="7223760" y="2102819"/>
                <a:ext cx="1371600" cy="594360"/>
              </a:xfrm>
              <a:prstGeom prst="rect">
                <a:avLst/>
              </a:prstGeom>
              <a:solidFill>
                <a:srgbClr val="000000">
                  <a:alpha val="25000"/>
                </a:srgbClr>
              </a:solidFill>
            </p:spPr>
            <p:txBody>
              <a:bodyPr wrap="square" lIns="134464" tIns="107571" rIns="134464" bIns="10757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685668">
                  <a:defRPr/>
                </a:pPr>
                <a:r>
                  <a:rPr lang="en-US" sz="1176" dirty="0"/>
                  <a:t>iOS</a:t>
                </a:r>
              </a:p>
            </p:txBody>
          </p:sp>
          <p:sp>
            <p:nvSpPr>
              <p:cNvPr id="71" name="TextBox 70"/>
              <p:cNvSpPr txBox="1"/>
              <p:nvPr/>
            </p:nvSpPr>
            <p:spPr>
              <a:xfrm>
                <a:off x="8641080" y="2422859"/>
                <a:ext cx="1371600" cy="594360"/>
              </a:xfrm>
              <a:prstGeom prst="rect">
                <a:avLst/>
              </a:prstGeom>
              <a:solidFill>
                <a:srgbClr val="000000">
                  <a:alpha val="25000"/>
                </a:srgbClr>
              </a:solidFill>
            </p:spPr>
            <p:txBody>
              <a:bodyPr wrap="square" lIns="134464" tIns="107571" rIns="134464" bIns="10757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685668">
                  <a:defRPr/>
                </a:pPr>
                <a:r>
                  <a:rPr lang="en-US" sz="1176" dirty="0"/>
                  <a:t>Android</a:t>
                </a:r>
              </a:p>
            </p:txBody>
          </p:sp>
          <p:sp>
            <p:nvSpPr>
              <p:cNvPr id="72" name="TextBox 71"/>
              <p:cNvSpPr txBox="1"/>
              <p:nvPr/>
            </p:nvSpPr>
            <p:spPr>
              <a:xfrm>
                <a:off x="7223760" y="2742899"/>
                <a:ext cx="1371600" cy="594360"/>
              </a:xfrm>
              <a:prstGeom prst="rect">
                <a:avLst/>
              </a:prstGeom>
              <a:solidFill>
                <a:srgbClr val="000000">
                  <a:alpha val="25000"/>
                </a:srgbClr>
              </a:solidFill>
            </p:spPr>
            <p:txBody>
              <a:bodyPr wrap="square" lIns="134464" tIns="107571" rIns="134464" bIns="10757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685668">
                  <a:defRPr/>
                </a:pPr>
                <a:r>
                  <a:rPr lang="en-US" sz="1176"/>
                  <a:t>OS X</a:t>
                </a:r>
                <a:endParaRPr lang="en-US" sz="1176" dirty="0"/>
              </a:p>
            </p:txBody>
          </p:sp>
        </p:grpSp>
      </p:grpSp>
      <p:sp>
        <p:nvSpPr>
          <p:cNvPr id="75" name="TextBox 74"/>
          <p:cNvSpPr txBox="1"/>
          <p:nvPr/>
        </p:nvSpPr>
        <p:spPr>
          <a:xfrm>
            <a:off x="807057" y="2672598"/>
            <a:ext cx="6622338" cy="1243790"/>
          </a:xfrm>
          <a:prstGeom prst="rect">
            <a:avLst/>
          </a:prstGeom>
          <a:solidFill>
            <a:schemeClr val="accent2"/>
          </a:solidFill>
        </p:spPr>
        <p:txBody>
          <a:bodyPr wrap="square" lIns="134464" tIns="107571" rIns="134464" bIns="10757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668">
              <a:defRPr/>
            </a:pPr>
            <a:r>
              <a:rPr lang="en-US" sz="1471" b="1" dirty="0">
                <a:latin typeface="+mn-lt"/>
              </a:rPr>
              <a:t>.NET STANDARD LIBRARY</a:t>
            </a:r>
          </a:p>
          <a:p>
            <a:pPr defTabSz="685668">
              <a:defRPr/>
            </a:pPr>
            <a:r>
              <a:rPr lang="en-US" sz="1324" dirty="0">
                <a:latin typeface="+mn-lt"/>
              </a:rPr>
              <a:t>Una </a:t>
            </a:r>
            <a:r>
              <a:rPr lang="en-US" sz="1324" dirty="0" err="1">
                <a:latin typeface="+mn-lt"/>
              </a:rPr>
              <a:t>librería</a:t>
            </a:r>
            <a:r>
              <a:rPr lang="en-US" sz="1324" dirty="0">
                <a:latin typeface="+mn-lt"/>
              </a:rPr>
              <a:t> para “</a:t>
            </a:r>
            <a:r>
              <a:rPr lang="en-US" sz="1324" dirty="0" err="1">
                <a:latin typeface="+mn-lt"/>
              </a:rPr>
              <a:t>gobernarlos</a:t>
            </a:r>
            <a:r>
              <a:rPr lang="en-US" sz="1324" dirty="0">
                <a:latin typeface="+mn-lt"/>
              </a:rPr>
              <a:t>” a </a:t>
            </a:r>
            <a:r>
              <a:rPr lang="en-US" sz="1324" dirty="0" err="1">
                <a:latin typeface="+mn-lt"/>
              </a:rPr>
              <a:t>todos</a:t>
            </a:r>
            <a:endParaRPr lang="en-US" sz="1324" dirty="0">
              <a:latin typeface="+mn-lt"/>
            </a:endParaRPr>
          </a:p>
        </p:txBody>
      </p:sp>
      <p:grpSp>
        <p:nvGrpSpPr>
          <p:cNvPr id="76" name="Group 75"/>
          <p:cNvGrpSpPr/>
          <p:nvPr/>
        </p:nvGrpSpPr>
        <p:grpSpPr>
          <a:xfrm>
            <a:off x="807057" y="890971"/>
            <a:ext cx="2185036" cy="1748029"/>
            <a:chOff x="1097653" y="1211286"/>
            <a:chExt cx="2971800" cy="2377440"/>
          </a:xfrm>
        </p:grpSpPr>
        <p:grpSp>
          <p:nvGrpSpPr>
            <p:cNvPr id="77" name="Group 76"/>
            <p:cNvGrpSpPr/>
            <p:nvPr/>
          </p:nvGrpSpPr>
          <p:grpSpPr>
            <a:xfrm>
              <a:off x="1097653" y="1211286"/>
              <a:ext cx="2971800" cy="2377440"/>
              <a:chOff x="1719261" y="1582078"/>
              <a:chExt cx="2869373" cy="2331367"/>
            </a:xfrm>
          </p:grpSpPr>
          <p:sp>
            <p:nvSpPr>
              <p:cNvPr id="83" name="Rectangle 82"/>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34464" tIns="107571" rIns="134464" bIns="107571" numCol="1" rtlCol="0" anchor="t" anchorCtr="0" compatLnSpc="1">
                <a:prstTxWarp prst="textNoShape">
                  <a:avLst/>
                </a:prstTxWarp>
              </a:bodyPr>
              <a:lstStyle/>
              <a:p>
                <a:pPr defTabSz="670965">
                  <a:lnSpc>
                    <a:spcPct val="90000"/>
                  </a:lnSpc>
                  <a:defRPr/>
                </a:pPr>
                <a:r>
                  <a:rPr lang="en-US" sz="2059" dirty="0">
                    <a:gradFill>
                      <a:gsLst>
                        <a:gs pos="14679">
                          <a:srgbClr val="FFFFFF"/>
                        </a:gs>
                        <a:gs pos="38000">
                          <a:srgbClr val="FFFFFF"/>
                        </a:gs>
                      </a:gsLst>
                      <a:lin ang="5400000" scaled="1"/>
                    </a:gradFill>
                    <a:latin typeface="Segoe UI Light"/>
                  </a:rPr>
                  <a:t> </a:t>
                </a:r>
              </a:p>
            </p:txBody>
          </p:sp>
          <p:sp>
            <p:nvSpPr>
              <p:cNvPr id="84" name="TextBox 83"/>
              <p:cNvSpPr txBox="1"/>
              <p:nvPr/>
            </p:nvSpPr>
            <p:spPr>
              <a:xfrm>
                <a:off x="1719261" y="1582078"/>
                <a:ext cx="2869373" cy="627676"/>
              </a:xfrm>
              <a:prstGeom prst="rect">
                <a:avLst/>
              </a:prstGeom>
              <a:solidFill>
                <a:schemeClr val="accent1">
                  <a:lumMod val="75000"/>
                </a:schemeClr>
              </a:solidFill>
            </p:spPr>
            <p:txBody>
              <a:bodyPr wrap="square" lIns="134464" tIns="107571" rIns="134464" bIns="107571" rtlCol="0" anchor="ctr">
                <a:noAutofit/>
              </a:bodyPr>
              <a:lstStyle/>
              <a:p>
                <a:pPr defTabSz="672161">
                  <a:lnSpc>
                    <a:spcPct val="90000"/>
                  </a:lnSpc>
                  <a:defRPr/>
                </a:pPr>
                <a:r>
                  <a:rPr lang="en-US" sz="1471" b="1" dirty="0">
                    <a:gradFill>
                      <a:gsLst>
                        <a:gs pos="1250">
                          <a:srgbClr val="FFFFFF"/>
                        </a:gs>
                        <a:gs pos="100000">
                          <a:srgbClr val="FFFFFF"/>
                        </a:gs>
                      </a:gsLst>
                      <a:lin ang="5400000" scaled="0"/>
                    </a:gradFill>
                    <a:cs typeface="Segoe UI Semibold" panose="020B0702040204020203" pitchFamily="34" charset="0"/>
                  </a:rPr>
                  <a:t>.NET FRAMEWORK</a:t>
                </a:r>
              </a:p>
            </p:txBody>
          </p:sp>
        </p:grpSp>
        <p:grpSp>
          <p:nvGrpSpPr>
            <p:cNvPr id="78" name="Group 77"/>
            <p:cNvGrpSpPr/>
            <p:nvPr/>
          </p:nvGrpSpPr>
          <p:grpSpPr>
            <a:xfrm>
              <a:off x="1188720" y="2102819"/>
              <a:ext cx="2788920" cy="1234440"/>
              <a:chOff x="1188720" y="2356171"/>
              <a:chExt cx="2788920" cy="1234440"/>
            </a:xfrm>
          </p:grpSpPr>
          <p:sp>
            <p:nvSpPr>
              <p:cNvPr id="79" name="TextBox 78"/>
              <p:cNvSpPr txBox="1"/>
              <p:nvPr/>
            </p:nvSpPr>
            <p:spPr>
              <a:xfrm>
                <a:off x="1897380" y="2996251"/>
                <a:ext cx="1371600" cy="594360"/>
              </a:xfrm>
              <a:prstGeom prst="rect">
                <a:avLst/>
              </a:prstGeom>
              <a:solidFill>
                <a:srgbClr val="000000">
                  <a:alpha val="25000"/>
                </a:srgbClr>
              </a:solidFill>
            </p:spPr>
            <p:txBody>
              <a:bodyPr wrap="square" lIns="134464" tIns="107571" rIns="134464" bIns="10757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685668">
                  <a:defRPr/>
                </a:pPr>
                <a:r>
                  <a:rPr lang="en-US" sz="1176" dirty="0"/>
                  <a:t>ASP.NET</a:t>
                </a:r>
              </a:p>
            </p:txBody>
          </p:sp>
          <p:grpSp>
            <p:nvGrpSpPr>
              <p:cNvPr id="80" name="Group 79"/>
              <p:cNvGrpSpPr/>
              <p:nvPr/>
            </p:nvGrpSpPr>
            <p:grpSpPr>
              <a:xfrm>
                <a:off x="1188720" y="2356171"/>
                <a:ext cx="2788920" cy="594360"/>
                <a:chOff x="1645920" y="2384389"/>
                <a:chExt cx="2417064" cy="594360"/>
              </a:xfrm>
            </p:grpSpPr>
            <p:sp>
              <p:nvSpPr>
                <p:cNvPr id="81" name="TextBox 80"/>
                <p:cNvSpPr txBox="1"/>
                <p:nvPr/>
              </p:nvSpPr>
              <p:spPr>
                <a:xfrm>
                  <a:off x="2874264" y="2384389"/>
                  <a:ext cx="1188720" cy="594360"/>
                </a:xfrm>
                <a:prstGeom prst="rect">
                  <a:avLst/>
                </a:prstGeom>
                <a:solidFill>
                  <a:srgbClr val="000000">
                    <a:alpha val="25000"/>
                  </a:srgbClr>
                </a:solidFill>
              </p:spPr>
              <p:txBody>
                <a:bodyPr wrap="square" lIns="134464" tIns="107571" rIns="134464" bIns="10757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685668">
                    <a:defRPr/>
                  </a:pPr>
                  <a:r>
                    <a:rPr lang="en-US" sz="1176" dirty="0"/>
                    <a:t>Windows Forms</a:t>
                  </a:r>
                </a:p>
              </p:txBody>
            </p:sp>
            <p:sp>
              <p:nvSpPr>
                <p:cNvPr id="82" name="TextBox 81"/>
                <p:cNvSpPr txBox="1"/>
                <p:nvPr/>
              </p:nvSpPr>
              <p:spPr>
                <a:xfrm>
                  <a:off x="1645920" y="2384389"/>
                  <a:ext cx="1188720" cy="594360"/>
                </a:xfrm>
                <a:prstGeom prst="rect">
                  <a:avLst/>
                </a:prstGeom>
                <a:solidFill>
                  <a:srgbClr val="000000">
                    <a:alpha val="25000"/>
                  </a:srgbClr>
                </a:solidFill>
              </p:spPr>
              <p:txBody>
                <a:bodyPr wrap="square" lIns="134464" tIns="107571" rIns="134464" bIns="10757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685668">
                    <a:defRPr/>
                  </a:pPr>
                  <a:r>
                    <a:rPr lang="en-US" sz="1176" dirty="0"/>
                    <a:t>WPF</a:t>
                  </a:r>
                </a:p>
              </p:txBody>
            </p:sp>
          </p:grpSp>
        </p:grpSp>
      </p:grpSp>
      <p:grpSp>
        <p:nvGrpSpPr>
          <p:cNvPr id="85" name="Group 84"/>
          <p:cNvGrpSpPr/>
          <p:nvPr/>
        </p:nvGrpSpPr>
        <p:grpSpPr>
          <a:xfrm>
            <a:off x="3025684" y="890971"/>
            <a:ext cx="2185036" cy="1748029"/>
            <a:chOff x="4115140" y="1211286"/>
            <a:chExt cx="2971800" cy="2377440"/>
          </a:xfrm>
        </p:grpSpPr>
        <p:grpSp>
          <p:nvGrpSpPr>
            <p:cNvPr id="86" name="Group 85"/>
            <p:cNvGrpSpPr/>
            <p:nvPr/>
          </p:nvGrpSpPr>
          <p:grpSpPr>
            <a:xfrm>
              <a:off x="4115140" y="1211286"/>
              <a:ext cx="2971800" cy="2377440"/>
              <a:chOff x="4604403" y="1582077"/>
              <a:chExt cx="3013825" cy="2331366"/>
            </a:xfrm>
          </p:grpSpPr>
          <p:sp>
            <p:nvSpPr>
              <p:cNvPr id="90" name="Rectangle 89"/>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34464" tIns="107571" rIns="134464" bIns="107571" numCol="1" rtlCol="0" anchor="t" anchorCtr="0" compatLnSpc="1">
                <a:prstTxWarp prst="textNoShape">
                  <a:avLst/>
                </a:prstTxWarp>
              </a:bodyPr>
              <a:lstStyle/>
              <a:p>
                <a:pPr defTabSz="670965">
                  <a:lnSpc>
                    <a:spcPct val="90000"/>
                  </a:lnSpc>
                  <a:defRPr/>
                </a:pPr>
                <a:r>
                  <a:rPr lang="en-US" sz="2059" dirty="0">
                    <a:gradFill>
                      <a:gsLst>
                        <a:gs pos="14679">
                          <a:srgbClr val="FFFFFF"/>
                        </a:gs>
                        <a:gs pos="38000">
                          <a:srgbClr val="FFFFFF"/>
                        </a:gs>
                      </a:gsLst>
                      <a:lin ang="5400000" scaled="1"/>
                    </a:gradFill>
                    <a:latin typeface="Segoe UI Light"/>
                  </a:rPr>
                  <a:t> </a:t>
                </a:r>
              </a:p>
            </p:txBody>
          </p:sp>
          <p:sp>
            <p:nvSpPr>
              <p:cNvPr id="91" name="TextBox 90"/>
              <p:cNvSpPr txBox="1"/>
              <p:nvPr/>
            </p:nvSpPr>
            <p:spPr>
              <a:xfrm>
                <a:off x="4604403" y="1582077"/>
                <a:ext cx="3013825" cy="627676"/>
              </a:xfrm>
              <a:prstGeom prst="rect">
                <a:avLst/>
              </a:prstGeom>
              <a:solidFill>
                <a:schemeClr val="accent3">
                  <a:lumMod val="75000"/>
                </a:schemeClr>
              </a:solidFill>
            </p:spPr>
            <p:txBody>
              <a:bodyPr wrap="square" lIns="134464" tIns="107571" rIns="134464" bIns="10757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685668">
                  <a:defRPr/>
                </a:pPr>
                <a:r>
                  <a:rPr lang="en-US" sz="1471" b="1" dirty="0">
                    <a:latin typeface="+mn-lt"/>
                  </a:rPr>
                  <a:t>.NET CORE</a:t>
                </a:r>
              </a:p>
            </p:txBody>
          </p:sp>
        </p:grpSp>
        <p:grpSp>
          <p:nvGrpSpPr>
            <p:cNvPr id="87" name="Group 86"/>
            <p:cNvGrpSpPr/>
            <p:nvPr/>
          </p:nvGrpSpPr>
          <p:grpSpPr>
            <a:xfrm>
              <a:off x="4206240" y="2102819"/>
              <a:ext cx="2788920" cy="1234440"/>
              <a:chOff x="4206240" y="2102819"/>
              <a:chExt cx="2788920" cy="1234440"/>
            </a:xfrm>
          </p:grpSpPr>
          <p:sp>
            <p:nvSpPr>
              <p:cNvPr id="88" name="TextBox 87"/>
              <p:cNvSpPr txBox="1"/>
              <p:nvPr/>
            </p:nvSpPr>
            <p:spPr>
              <a:xfrm>
                <a:off x="4206240" y="2102819"/>
                <a:ext cx="1737360" cy="594360"/>
              </a:xfrm>
              <a:prstGeom prst="rect">
                <a:avLst/>
              </a:prstGeom>
              <a:solidFill>
                <a:srgbClr val="000000">
                  <a:alpha val="25000"/>
                </a:srgbClr>
              </a:solidFill>
            </p:spPr>
            <p:txBody>
              <a:bodyPr wrap="square" lIns="134464" tIns="107571" rIns="134464" bIns="10757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685668">
                  <a:defRPr/>
                </a:pPr>
                <a:r>
                  <a:rPr lang="en-US" sz="1176" dirty="0"/>
                  <a:t>UWP</a:t>
                </a:r>
              </a:p>
            </p:txBody>
          </p:sp>
          <p:sp>
            <p:nvSpPr>
              <p:cNvPr id="89" name="TextBox 88"/>
              <p:cNvSpPr txBox="1"/>
              <p:nvPr/>
            </p:nvSpPr>
            <p:spPr>
              <a:xfrm>
                <a:off x="5257800" y="2742899"/>
                <a:ext cx="1737360" cy="594360"/>
              </a:xfrm>
              <a:prstGeom prst="rect">
                <a:avLst/>
              </a:prstGeom>
              <a:solidFill>
                <a:srgbClr val="000000">
                  <a:alpha val="25000"/>
                </a:srgbClr>
              </a:solidFill>
            </p:spPr>
            <p:txBody>
              <a:bodyPr wrap="square" lIns="134464" tIns="107571" rIns="134464" bIns="10757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685668">
                  <a:defRPr/>
                </a:pPr>
                <a:r>
                  <a:rPr lang="en-US" sz="1176" dirty="0"/>
                  <a:t>ASP.NET Core</a:t>
                </a:r>
              </a:p>
            </p:txBody>
          </p:sp>
        </p:grpSp>
      </p:grpSp>
      <p:sp>
        <p:nvSpPr>
          <p:cNvPr id="92" name="TextBox 91"/>
          <p:cNvSpPr txBox="1"/>
          <p:nvPr/>
        </p:nvSpPr>
        <p:spPr>
          <a:xfrm>
            <a:off x="201977" y="890971"/>
            <a:ext cx="537855" cy="1748029"/>
          </a:xfrm>
          <a:prstGeom prst="rect">
            <a:avLst/>
          </a:prstGeom>
          <a:solidFill>
            <a:srgbClr val="CFCFCF"/>
          </a:solidFill>
        </p:spPr>
        <p:txBody>
          <a:bodyPr vert="vert270" wrap="square" lIns="134464" tIns="107571" rIns="134464" bIns="10757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685668">
              <a:defRPr/>
            </a:pPr>
            <a:r>
              <a:rPr lang="en-US" sz="1176" b="1" dirty="0"/>
              <a:t>APP MODEL </a:t>
            </a:r>
            <a:br>
              <a:rPr lang="en-US" sz="1176" b="1" dirty="0"/>
            </a:br>
            <a:r>
              <a:rPr lang="en-US" sz="1176" b="1" dirty="0"/>
              <a:t>INNOVATION</a:t>
            </a:r>
          </a:p>
        </p:txBody>
      </p:sp>
      <p:sp>
        <p:nvSpPr>
          <p:cNvPr id="93" name="TextBox 92"/>
          <p:cNvSpPr txBox="1"/>
          <p:nvPr/>
        </p:nvSpPr>
        <p:spPr>
          <a:xfrm>
            <a:off x="201977" y="2672598"/>
            <a:ext cx="537855" cy="2117804"/>
          </a:xfrm>
          <a:prstGeom prst="rect">
            <a:avLst/>
          </a:prstGeom>
          <a:solidFill>
            <a:srgbClr val="CFCFCF"/>
          </a:solidFill>
        </p:spPr>
        <p:txBody>
          <a:bodyPr vert="vert270" wrap="square" lIns="134464" tIns="107571" rIns="134464" bIns="10757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668">
              <a:defRPr/>
            </a:pPr>
            <a:r>
              <a:rPr lang="en-US" sz="1176" dirty="0"/>
              <a:t>.NET INNOVATION</a:t>
            </a:r>
          </a:p>
        </p:txBody>
      </p:sp>
      <p:grpSp>
        <p:nvGrpSpPr>
          <p:cNvPr id="5" name="Group 4"/>
          <p:cNvGrpSpPr/>
          <p:nvPr/>
        </p:nvGrpSpPr>
        <p:grpSpPr>
          <a:xfrm>
            <a:off x="7494384" y="890971"/>
            <a:ext cx="1447456" cy="3897201"/>
            <a:chOff x="9992511" y="1187961"/>
            <a:chExt cx="1929941" cy="5196268"/>
          </a:xfrm>
        </p:grpSpPr>
        <p:grpSp>
          <p:nvGrpSpPr>
            <p:cNvPr id="8" name="Group 7"/>
            <p:cNvGrpSpPr/>
            <p:nvPr/>
          </p:nvGrpSpPr>
          <p:grpSpPr>
            <a:xfrm>
              <a:off x="9995138" y="1187961"/>
              <a:ext cx="1927314" cy="5196268"/>
              <a:chOff x="10195560" y="1211286"/>
              <a:chExt cx="1965961" cy="5300464"/>
            </a:xfrm>
          </p:grpSpPr>
          <p:grpSp>
            <p:nvGrpSpPr>
              <p:cNvPr id="32" name="Group 31"/>
              <p:cNvGrpSpPr/>
              <p:nvPr/>
            </p:nvGrpSpPr>
            <p:grpSpPr>
              <a:xfrm>
                <a:off x="10195560" y="1211286"/>
                <a:ext cx="1965961" cy="5300464"/>
                <a:chOff x="7489548" y="1582077"/>
                <a:chExt cx="1929967" cy="5197742"/>
              </a:xfrm>
              <a:solidFill>
                <a:schemeClr val="bg1">
                  <a:lumMod val="85000"/>
                </a:schemeClr>
              </a:solidFill>
            </p:grpSpPr>
            <p:sp>
              <p:nvSpPr>
                <p:cNvPr id="34" name="Rectangle 33"/>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34464" tIns="107571" rIns="134464" bIns="107571" numCol="1" rtlCol="0" anchor="t" anchorCtr="0" compatLnSpc="1">
                  <a:prstTxWarp prst="textNoShape">
                    <a:avLst/>
                  </a:prstTxWarp>
                </a:bodyPr>
                <a:lstStyle/>
                <a:p>
                  <a:pPr defTabSz="670965">
                    <a:defRPr/>
                  </a:pPr>
                  <a:r>
                    <a:rPr lang="en-US" sz="2057" dirty="0">
                      <a:gradFill>
                        <a:gsLst>
                          <a:gs pos="14679">
                            <a:srgbClr val="FFFFFF"/>
                          </a:gs>
                          <a:gs pos="38000">
                            <a:srgbClr val="FFFFFF"/>
                          </a:gs>
                        </a:gsLst>
                        <a:lin ang="5400000" scaled="1"/>
                      </a:gradFill>
                      <a:latin typeface="Segoe UI Light"/>
                    </a:rPr>
                    <a:t> </a:t>
                  </a:r>
                </a:p>
              </p:txBody>
            </p:sp>
            <p:sp>
              <p:nvSpPr>
                <p:cNvPr id="35" name="TextBox 34"/>
                <p:cNvSpPr txBox="1"/>
                <p:nvPr/>
              </p:nvSpPr>
              <p:spPr>
                <a:xfrm>
                  <a:off x="7489548" y="1582077"/>
                  <a:ext cx="1929965" cy="627675"/>
                </a:xfrm>
                <a:prstGeom prst="rect">
                  <a:avLst/>
                </a:prstGeom>
                <a:solidFill>
                  <a:srgbClr val="000000">
                    <a:alpha val="10196"/>
                  </a:srgbClr>
                </a:solidFill>
              </p:spPr>
              <p:txBody>
                <a:bodyPr wrap="square" lIns="134464" tIns="107571" rIns="134464" bIns="10757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algn="l" defTabSz="685668">
                    <a:defRPr/>
                  </a:pPr>
                  <a:r>
                    <a:rPr lang="en-US" sz="1100" dirty="0"/>
                    <a:t>HERRAMIENTAS</a:t>
                  </a:r>
                </a:p>
              </p:txBody>
            </p:sp>
          </p:grpSp>
          <p:grpSp>
            <p:nvGrpSpPr>
              <p:cNvPr id="6" name="Group 5"/>
              <p:cNvGrpSpPr/>
              <p:nvPr/>
            </p:nvGrpSpPr>
            <p:grpSpPr>
              <a:xfrm>
                <a:off x="10404342" y="1988502"/>
                <a:ext cx="1548397" cy="1351000"/>
                <a:chOff x="10404342" y="1920240"/>
                <a:chExt cx="1548397" cy="1351000"/>
              </a:xfrm>
            </p:grpSpPr>
            <p:pic>
              <p:nvPicPr>
                <p:cNvPr id="38" name="Picture 3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831921" y="1920240"/>
                  <a:ext cx="693238" cy="1174557"/>
                </a:xfrm>
                <a:prstGeom prst="rect">
                  <a:avLst/>
                </a:prstGeom>
                <a:solidFill>
                  <a:schemeClr val="bg1">
                    <a:lumMod val="85000"/>
                  </a:schemeClr>
                </a:solidFill>
                <a:ln>
                  <a:noFill/>
                </a:ln>
                <a:extLst/>
              </p:spPr>
            </p:pic>
            <p:sp>
              <p:nvSpPr>
                <p:cNvPr id="39" name="TextBox 38"/>
                <p:cNvSpPr txBox="1"/>
                <p:nvPr/>
              </p:nvSpPr>
              <p:spPr>
                <a:xfrm>
                  <a:off x="10404342" y="2763859"/>
                  <a:ext cx="1548397" cy="507381"/>
                </a:xfrm>
                <a:prstGeom prst="rect">
                  <a:avLst/>
                </a:prstGeom>
                <a:solidFill>
                  <a:schemeClr val="bg1">
                    <a:lumMod val="85000"/>
                  </a:schemeClr>
                </a:solidFill>
              </p:spPr>
              <p:txBody>
                <a:bodyPr wrap="square" lIns="68580" tIns="107571" rIns="68580" bIns="107571" rtlCol="0">
                  <a:spAutoFit/>
                </a:bodyPr>
                <a:lstStyle/>
                <a:p>
                  <a:pPr algn="ctr" defTabSz="672161">
                    <a:lnSpc>
                      <a:spcPct val="90000"/>
                    </a:lnSpc>
                    <a:defRPr/>
                  </a:pPr>
                  <a:r>
                    <a:rPr lang="en-US" sz="1125" dirty="0">
                      <a:gradFill>
                        <a:gsLst>
                          <a:gs pos="2804">
                            <a:srgbClr val="505050"/>
                          </a:gs>
                          <a:gs pos="26000">
                            <a:srgbClr val="505050"/>
                          </a:gs>
                        </a:gsLst>
                        <a:lin ang="5400000" scaled="1"/>
                      </a:gradFill>
                      <a:cs typeface="Segoe UI Semilight" panose="020B0402040204020203" pitchFamily="34" charset="0"/>
                    </a:rPr>
                    <a:t>Visual Studio</a:t>
                  </a:r>
                </a:p>
              </p:txBody>
            </p:sp>
          </p:grpSp>
          <p:grpSp>
            <p:nvGrpSpPr>
              <p:cNvPr id="7" name="Group 6"/>
              <p:cNvGrpSpPr/>
              <p:nvPr/>
            </p:nvGrpSpPr>
            <p:grpSpPr>
              <a:xfrm>
                <a:off x="10195561" y="3252059"/>
                <a:ext cx="1965960" cy="1350999"/>
                <a:chOff x="10195561" y="3458117"/>
                <a:chExt cx="1965960" cy="1350999"/>
              </a:xfrm>
            </p:grpSpPr>
            <p:sp>
              <p:nvSpPr>
                <p:cNvPr id="40" name="TextBox 39"/>
                <p:cNvSpPr txBox="1"/>
                <p:nvPr/>
              </p:nvSpPr>
              <p:spPr>
                <a:xfrm>
                  <a:off x="10195561" y="4301735"/>
                  <a:ext cx="1965960" cy="507381"/>
                </a:xfrm>
                <a:prstGeom prst="rect">
                  <a:avLst/>
                </a:prstGeom>
                <a:solidFill>
                  <a:schemeClr val="bg1">
                    <a:lumMod val="85000"/>
                  </a:schemeClr>
                </a:solidFill>
              </p:spPr>
              <p:txBody>
                <a:bodyPr wrap="square" lIns="68580" tIns="107571" rIns="68580" bIns="107571" rtlCol="0">
                  <a:spAutoFit/>
                </a:bodyPr>
                <a:lstStyle/>
                <a:p>
                  <a:pPr algn="ctr" defTabSz="672161">
                    <a:lnSpc>
                      <a:spcPct val="90000"/>
                    </a:lnSpc>
                    <a:defRPr/>
                  </a:pPr>
                  <a:r>
                    <a:rPr lang="en-US" sz="1125" dirty="0">
                      <a:gradFill>
                        <a:gsLst>
                          <a:gs pos="2804">
                            <a:srgbClr val="505050"/>
                          </a:gs>
                          <a:gs pos="26000">
                            <a:srgbClr val="505050"/>
                          </a:gs>
                        </a:gsLst>
                        <a:lin ang="5400000" scaled="1"/>
                      </a:gradFill>
                      <a:cs typeface="Segoe UI Semilight" panose="020B0402040204020203" pitchFamily="34" charset="0"/>
                    </a:rPr>
                    <a:t>Visual Studio Code</a:t>
                  </a:r>
                </a:p>
              </p:txBody>
            </p:sp>
            <p:pic>
              <p:nvPicPr>
                <p:cNvPr id="46" name="Picture 45"/>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318" y="4524126"/>
              <a:ext cx="1046952" cy="1046952"/>
            </a:xfrm>
            <a:prstGeom prst="rect">
              <a:avLst/>
            </a:prstGeom>
          </p:spPr>
        </p:pic>
        <p:sp>
          <p:nvSpPr>
            <p:cNvPr id="52" name="TextBox 51"/>
            <p:cNvSpPr txBox="1"/>
            <p:nvPr/>
          </p:nvSpPr>
          <p:spPr>
            <a:xfrm>
              <a:off x="9992511" y="5375038"/>
              <a:ext cx="1927313" cy="497407"/>
            </a:xfrm>
            <a:prstGeom prst="rect">
              <a:avLst/>
            </a:prstGeom>
            <a:solidFill>
              <a:schemeClr val="bg1">
                <a:lumMod val="85000"/>
              </a:schemeClr>
            </a:solidFill>
          </p:spPr>
          <p:txBody>
            <a:bodyPr wrap="square" lIns="68580" tIns="107571" rIns="68580" bIns="107571" rtlCol="0">
              <a:spAutoFit/>
            </a:bodyPr>
            <a:lstStyle/>
            <a:p>
              <a:pPr algn="ctr" defTabSz="672161">
                <a:lnSpc>
                  <a:spcPct val="90000"/>
                </a:lnSpc>
                <a:defRPr/>
              </a:pPr>
              <a:r>
                <a:rPr lang="en-US" sz="1125" dirty="0">
                  <a:gradFill>
                    <a:gsLst>
                      <a:gs pos="2804">
                        <a:srgbClr val="505050"/>
                      </a:gs>
                      <a:gs pos="26000">
                        <a:srgbClr val="505050"/>
                      </a:gs>
                    </a:gsLst>
                    <a:lin ang="5400000" scaled="1"/>
                  </a:gradFill>
                  <a:cs typeface="Segoe UI Semilight" panose="020B0402040204020203" pitchFamily="34" charset="0"/>
                </a:rPr>
                <a:t>Xamarin Studio</a:t>
              </a:r>
            </a:p>
          </p:txBody>
        </p:sp>
      </p:grpSp>
    </p:spTree>
    <p:extLst>
      <p:ext uri="{BB962C8B-B14F-4D97-AF65-F5344CB8AC3E}">
        <p14:creationId xmlns:p14="http://schemas.microsoft.com/office/powerpoint/2010/main" val="238626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57200" y="205978"/>
            <a:ext cx="8229600" cy="651272"/>
          </a:xfrm>
        </p:spPr>
        <p:txBody>
          <a:bodyPr/>
          <a:lstStyle/>
          <a:p>
            <a:r>
              <a:rPr lang="es-ES" dirty="0" err="1"/>
              <a:t>Spatial</a:t>
            </a:r>
            <a:r>
              <a:rPr lang="es-ES" dirty="0"/>
              <a:t> </a:t>
            </a:r>
            <a:r>
              <a:rPr lang="es-ES" dirty="0" err="1"/>
              <a:t>Mapping</a:t>
            </a:r>
            <a:endParaRPr lang="es-ES" dirty="0"/>
          </a:p>
        </p:txBody>
      </p:sp>
      <p:pic>
        <p:nvPicPr>
          <p:cNvPr id="4" name="HoloLens_Spatial_mapping_on_WaveEng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857250"/>
            <a:ext cx="5760000" cy="3240000"/>
          </a:xfrm>
          <a:prstGeom prst="rect">
            <a:avLst/>
          </a:prstGeom>
        </p:spPr>
      </p:pic>
    </p:spTree>
    <p:extLst>
      <p:ext uri="{BB962C8B-B14F-4D97-AF65-F5344CB8AC3E}">
        <p14:creationId xmlns:p14="http://schemas.microsoft.com/office/powerpoint/2010/main" val="120358370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Aplicaciones reales. Disponibles en la Store!</a:t>
            </a:r>
          </a:p>
        </p:txBody>
      </p:sp>
      <p:pic>
        <p:nvPicPr>
          <p:cNvPr id="4" name="HoloPlanner_app_made_with_WaveEng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2000" y="1063378"/>
            <a:ext cx="5760000" cy="3240000"/>
          </a:xfrm>
          <a:prstGeom prst="rect">
            <a:avLst/>
          </a:prstGeom>
        </p:spPr>
      </p:pic>
    </p:spTree>
    <p:extLst>
      <p:ext uri="{BB962C8B-B14F-4D97-AF65-F5344CB8AC3E}">
        <p14:creationId xmlns:p14="http://schemas.microsoft.com/office/powerpoint/2010/main" val="384601743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0" y="304391"/>
            <a:ext cx="8648657" cy="38779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a:t>Preguntas y respuestas.</a:t>
            </a:r>
            <a:endParaRPr lang="ru-RU" dirty="0"/>
          </a:p>
        </p:txBody>
      </p:sp>
      <p:sp>
        <p:nvSpPr>
          <p:cNvPr id="3" name="Text Placeholder 1"/>
          <p:cNvSpPr>
            <a:spLocks noGrp="1"/>
          </p:cNvSpPr>
          <p:nvPr>
            <p:ph type="body" sz="quarter" idx="20"/>
          </p:nvPr>
        </p:nvSpPr>
        <p:spPr>
          <a:xfrm>
            <a:off x="252134" y="1076539"/>
            <a:ext cx="8594677" cy="631239"/>
          </a:xfrm>
        </p:spPr>
        <p:txBody>
          <a:bodyPr/>
          <a:lstStyle/>
          <a:p>
            <a:r>
              <a:rPr lang="en-US" sz="2800" dirty="0"/>
              <a:t>¿</a:t>
            </a:r>
            <a:r>
              <a:rPr lang="en-US" sz="2800" dirty="0" err="1"/>
              <a:t>Dudas</a:t>
            </a:r>
            <a:r>
              <a:rPr lang="en-US" sz="2800" dirty="0"/>
              <a:t>?</a:t>
            </a:r>
            <a:endParaRPr lang="ru-RU" sz="2800" dirty="0"/>
          </a:p>
        </p:txBody>
      </p:sp>
      <p:sp>
        <p:nvSpPr>
          <p:cNvPr id="4" name="Text Placeholder 1"/>
          <p:cNvSpPr txBox="1">
            <a:spLocks/>
          </p:cNvSpPr>
          <p:nvPr/>
        </p:nvSpPr>
        <p:spPr>
          <a:xfrm>
            <a:off x="324131"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1"/>
                </a:solidFill>
                <a:latin typeface="Aller" pitchFamily="2" charset="0"/>
              </a:rPr>
              <a:t>P</a:t>
            </a:r>
            <a:r>
              <a:rPr lang="en-US" sz="8798" dirty="0">
                <a:solidFill>
                  <a:schemeClr val="accent1"/>
                </a:solidFill>
                <a:latin typeface="Aller" pitchFamily="2" charset="0"/>
              </a:rPr>
              <a:t>&amp;</a:t>
            </a:r>
            <a:r>
              <a:rPr lang="en-US" sz="16597" dirty="0">
                <a:solidFill>
                  <a:schemeClr val="accent1"/>
                </a:solidFill>
                <a:latin typeface="Aller" pitchFamily="2" charset="0"/>
              </a:rPr>
              <a:t>R</a:t>
            </a:r>
            <a:endParaRPr lang="ru-RU" sz="16597" dirty="0">
              <a:solidFill>
                <a:schemeClr val="accent1"/>
              </a:solidFill>
            </a:endParaRPr>
          </a:p>
        </p:txBody>
      </p:sp>
    </p:spTree>
    <p:extLst>
      <p:ext uri="{BB962C8B-B14F-4D97-AF65-F5344CB8AC3E}">
        <p14:creationId xmlns:p14="http://schemas.microsoft.com/office/powerpoint/2010/main" val="114202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303350" y="2062545"/>
            <a:ext cx="8445056" cy="1040874"/>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7200" dirty="0">
                <a:solidFill>
                  <a:srgbClr val="002060"/>
                </a:solidFill>
                <a:latin typeface="Aller" pitchFamily="2" charset="0"/>
              </a:rPr>
              <a:t>Gracias!</a:t>
            </a:r>
            <a:endParaRPr lang="ru-RU" sz="7200" dirty="0">
              <a:solidFill>
                <a:srgbClr val="002060"/>
              </a:solidFill>
            </a:endParaRPr>
          </a:p>
        </p:txBody>
      </p:sp>
    </p:spTree>
    <p:extLst>
      <p:ext uri="{BB962C8B-B14F-4D97-AF65-F5344CB8AC3E}">
        <p14:creationId xmlns:p14="http://schemas.microsoft.com/office/powerpoint/2010/main" val="2241286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.NET  </a:t>
            </a:r>
            <a:r>
              <a:rPr lang="en-US" dirty="0">
                <a:solidFill>
                  <a:srgbClr val="F16363"/>
                </a:solidFill>
                <a:latin typeface="Segoe UI Light" panose="020B0502040204020203" pitchFamily="34" charset="0"/>
                <a:cs typeface="Segoe UI Light" panose="020B0502040204020203" pitchFamily="34" charset="0"/>
              </a:rPr>
              <a:t>2015</a:t>
            </a:r>
            <a:r>
              <a:rPr lang="en-US" dirty="0">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357921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8480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Segoe UI Light" panose="020B0502040204020203" pitchFamily="34" charset="0"/>
                <a:cs typeface="Segoe UI Light" panose="020B0502040204020203" pitchFamily="34" charset="0"/>
              </a:rPr>
              <a:t>.NET  </a:t>
            </a:r>
            <a:r>
              <a:rPr lang="en-US" dirty="0">
                <a:solidFill>
                  <a:srgbClr val="F16363"/>
                </a:solidFill>
                <a:latin typeface="Segoe UI Light" panose="020B0502040204020203" pitchFamily="34" charset="0"/>
                <a:cs typeface="Segoe UI Light" panose="020B0502040204020203" pitchFamily="34" charset="0"/>
              </a:rPr>
              <a:t>2016</a:t>
            </a:r>
            <a:r>
              <a:rPr lang="en-US" dirty="0">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396900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a:stretch>
            <a:fillRect/>
          </a:stretch>
        </p:blipFill>
        <p:spPr>
          <a:xfrm>
            <a:off x="1" y="-66902"/>
            <a:ext cx="9143999" cy="5210402"/>
          </a:xfrm>
          <a:prstGeom prst="rect">
            <a:avLst/>
          </a:prstGeom>
        </p:spPr>
      </p:pic>
    </p:spTree>
    <p:extLst>
      <p:ext uri="{BB962C8B-B14F-4D97-AF65-F5344CB8AC3E}">
        <p14:creationId xmlns:p14="http://schemas.microsoft.com/office/powerpoint/2010/main" val="18112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demotio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2458</Words>
  <Application>Microsoft Office PowerPoint</Application>
  <PresentationFormat>Presentación en pantalla (16:9)</PresentationFormat>
  <Paragraphs>357</Paragraphs>
  <Slides>53</Slides>
  <Notes>29</Notes>
  <HiddenSlides>0</HiddenSlides>
  <MMClips>2</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53</vt:i4>
      </vt:variant>
    </vt:vector>
  </HeadingPairs>
  <TitlesOfParts>
    <vt:vector size="69" baseType="lpstr">
      <vt:lpstr>Segoe UI Light</vt:lpstr>
      <vt:lpstr>Segoe UI</vt:lpstr>
      <vt:lpstr>Special Elite</vt:lpstr>
      <vt:lpstr>Segoe UI Light (Cuerpo)</vt:lpstr>
      <vt:lpstr>Arial</vt:lpstr>
      <vt:lpstr>Open Sans</vt:lpstr>
      <vt:lpstr>Segoe UI Semibold</vt:lpstr>
      <vt:lpstr>Calibri</vt:lpstr>
      <vt:lpstr>Aller</vt:lpstr>
      <vt:lpstr>Segoe UI Semilight</vt:lpstr>
      <vt:lpstr>Segoe Pro Semibold</vt:lpstr>
      <vt:lpstr>Times New Roman</vt:lpstr>
      <vt:lpstr>Wingdings</vt:lpstr>
      <vt:lpstr>Segoe UI Symbol</vt:lpstr>
      <vt:lpstr>Helvetica Neue Light</vt:lpstr>
      <vt:lpstr>Codemotion</vt:lpstr>
      <vt:lpstr>La plataforma .NET by @jsuarezruiz</vt:lpstr>
      <vt:lpstr>Javier Suárez Ruiz</vt:lpstr>
      <vt:lpstr>Presentación de PowerPoint</vt:lpstr>
      <vt:lpstr>La plataforma .NET</vt:lpstr>
      <vt:lpstr>La plataforma .NET</vt:lpstr>
      <vt:lpstr>.NET  2015 </vt:lpstr>
      <vt:lpstr>Presentación de PowerPoint</vt:lpstr>
      <vt:lpstr>.NET  2016 </vt:lpstr>
      <vt:lpstr>Presentación de PowerPoint</vt:lpstr>
      <vt:lpstr>Tecnologías más populares</vt:lpstr>
      <vt:lpstr>.NET Open Source </vt:lpstr>
      <vt:lpstr>Presentación de PowerPoint</vt:lpstr>
      <vt:lpstr>Cambiando las reglas…</vt:lpstr>
      <vt:lpstr>.NET Core</vt:lpstr>
      <vt:lpstr>Presentación de PowerPoint</vt:lpstr>
      <vt:lpstr>ASP.NET Core</vt:lpstr>
      <vt:lpstr>ASP.NET Core </vt:lpstr>
      <vt:lpstr>ASP.NET Core</vt:lpstr>
      <vt:lpstr>ASP.NET Core 1.0 y la web moderna</vt:lpstr>
      <vt:lpstr>ASP.NET Core en Linux (Si Linux)</vt:lpstr>
      <vt:lpstr>Xamarin</vt:lpstr>
      <vt:lpstr>Cualquier desarrollador Cualquier app Cualquier plataforma</vt:lpstr>
      <vt:lpstr>Xamarin – Solución completa para el Desarrollo móvil</vt:lpstr>
      <vt:lpstr>Código nativo</vt:lpstr>
      <vt:lpstr>Escribe una vez, corre en todos</vt:lpstr>
      <vt:lpstr>El enfoque de Xamarin</vt:lpstr>
      <vt:lpstr>Xamarin + Xamarin.Forms</vt:lpstr>
      <vt:lpstr>Rendimiento nativo</vt:lpstr>
      <vt:lpstr>Open Source – open.xamarin.com</vt:lpstr>
      <vt:lpstr>App multiplataforma nativa con el 90% del código compartido</vt:lpstr>
      <vt:lpstr>UWP</vt:lpstr>
      <vt:lpstr>El viaje de la convergencia</vt:lpstr>
      <vt:lpstr>El viaje de la convergencia</vt:lpstr>
      <vt:lpstr>Universal Windows Platform</vt:lpstr>
      <vt:lpstr>Vemos App de ejemplo (Escritorio y Xbox One)</vt:lpstr>
      <vt:lpstr>Hololens</vt:lpstr>
      <vt:lpstr>Presentación de PowerPoint</vt:lpstr>
      <vt:lpstr>VR vs AR</vt:lpstr>
      <vt:lpstr>Presentación de PowerPoint</vt:lpstr>
      <vt:lpstr>VR vs AR</vt:lpstr>
      <vt:lpstr>Hololens</vt:lpstr>
      <vt:lpstr>Hololens</vt:lpstr>
      <vt:lpstr>Un vistazo a las HoloLens</vt:lpstr>
      <vt:lpstr>Desarrollo</vt:lpstr>
      <vt:lpstr>Wave Engine</vt:lpstr>
      <vt:lpstr>Wave Engine</vt:lpstr>
      <vt:lpstr>Interacción</vt:lpstr>
      <vt:lpstr>App holográfica</vt:lpstr>
      <vt:lpstr>App Holográfica</vt:lpstr>
      <vt:lpstr>Spatial Mapping</vt:lpstr>
      <vt:lpstr>Aplicaciones reales. Disponibles en la Store!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HoloLens by @jsuarezruiz</dc:title>
  <cp:lastModifiedBy>Javier Suárez Ruiz</cp:lastModifiedBy>
  <cp:revision>42</cp:revision>
  <dcterms:modified xsi:type="dcterms:W3CDTF">2017-02-03T20:35:07Z</dcterms:modified>
</cp:coreProperties>
</file>